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9" r:id="rId4"/>
    <p:sldId id="266" r:id="rId5"/>
    <p:sldId id="285" r:id="rId6"/>
    <p:sldId id="289" r:id="rId7"/>
    <p:sldId id="293" r:id="rId8"/>
    <p:sldId id="268" r:id="rId9"/>
    <p:sldId id="280" r:id="rId10"/>
    <p:sldId id="273" r:id="rId11"/>
    <p:sldId id="267" r:id="rId12"/>
    <p:sldId id="290" r:id="rId13"/>
    <p:sldId id="269" r:id="rId14"/>
    <p:sldId id="270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81" r:id="rId23"/>
    <p:sldId id="274" r:id="rId24"/>
    <p:sldId id="294" r:id="rId25"/>
    <p:sldId id="276" r:id="rId26"/>
    <p:sldId id="277" r:id="rId27"/>
    <p:sldId id="291" r:id="rId28"/>
    <p:sldId id="284" r:id="rId29"/>
    <p:sldId id="283" r:id="rId30"/>
    <p:sldId id="286" r:id="rId31"/>
    <p:sldId id="292" r:id="rId32"/>
    <p:sldId id="287" r:id="rId33"/>
    <p:sldId id="288" r:id="rId34"/>
    <p:sldId id="282" r:id="rId35"/>
    <p:sldId id="258" r:id="rId36"/>
    <p:sldId id="278" r:id="rId37"/>
    <p:sldId id="265" r:id="rId38"/>
  </p:sldIdLst>
  <p:sldSz cx="18288000" cy="10287000"/>
  <p:notesSz cx="10287000" cy="18288000"/>
  <p:embeddedFontLst>
    <p:embeddedFont>
      <p:font typeface="Open Sans SemiBold" panose="020B0706030804020204" pitchFamily="34" charset="0"/>
      <p:bold r:id="rId40"/>
      <p:boldItalic r:id="rId41"/>
    </p:embeddedFont>
    <p:embeddedFont>
      <p:font typeface="Tenorite" panose="00000500000000000000" pitchFamily="2" charset="0"/>
      <p:regular r:id="rId42"/>
      <p:bold r:id="rId43"/>
      <p:italic r:id="rId44"/>
      <p:boldItalic r:id="rId45"/>
    </p:embeddedFont>
    <p:embeddedFont>
      <p:font typeface="나눔스퀘어라운드 ExtraBold" panose="020B0600000101010101" pitchFamily="50" charset="-127"/>
      <p:bold r:id="rId46"/>
    </p:embeddedFont>
    <p:embeddedFont>
      <p:font typeface="나눔스퀘어라운드 Regular" panose="020B0600000101010101" pitchFamily="50" charset="-127"/>
      <p:regular r:id="rId47"/>
    </p:embeddedFont>
    <p:embeddedFont>
      <p:font typeface="나눔스퀘어라운드OTF ExtraBold" panose="020B0600000101010101" pitchFamily="34" charset="-12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E8E"/>
    <a:srgbClr val="FCDE70"/>
    <a:srgbClr val="9CA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3" autoAdjust="0"/>
    <p:restoredTop sz="84824" autoAdjust="0"/>
  </p:normalViewPr>
  <p:slideViewPr>
    <p:cSldViewPr>
      <p:cViewPr varScale="1">
        <p:scale>
          <a:sx n="36" d="100"/>
          <a:sy n="36" d="100"/>
        </p:scale>
        <p:origin x="88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2D155-95CA-4172-ABFF-C95230364514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339C3-E473-4990-ACCE-6742173FD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gXfppcFzTI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서브 주제 슬라이드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40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만들 프로그램의 개요를 </a:t>
            </a:r>
            <a:r>
              <a:rPr lang="ko-KR" altLang="en-US" dirty="0" err="1"/>
              <a:t>설명드리면</a:t>
            </a:r>
            <a:r>
              <a:rPr lang="en-US" altLang="ko-KR" dirty="0"/>
              <a:t>, </a:t>
            </a:r>
            <a:r>
              <a:rPr lang="ko-KR" altLang="en-US" dirty="0"/>
              <a:t>컴퓨터 프로그램이나 웹페이지로 제작하여 후에 모바일 버전으로 개선한다면 더 많은 사용자들이 이용할 수 있을 것으로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프로그램에 영상의 주소를 입력하면 분석 후에 화면해설 서비스를 제공하는 방식으로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0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화면해설 서비스의 방향은 화면해설 </a:t>
            </a:r>
            <a:r>
              <a:rPr lang="en-US" altLang="ko-KR" dirty="0"/>
              <a:t>365 </a:t>
            </a:r>
            <a:r>
              <a:rPr lang="ko-KR" altLang="en-US" dirty="0"/>
              <a:t>법칙을 참고했는데</a:t>
            </a:r>
            <a:r>
              <a:rPr lang="en-US" altLang="ko-KR" dirty="0"/>
              <a:t>, </a:t>
            </a:r>
            <a:r>
              <a:rPr lang="ko-KR" altLang="en-US" dirty="0"/>
              <a:t>시각장애인에게 필요한 내용이 무엇인지 선별하는데 초점을 맞추었습니다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화면해설 </a:t>
            </a:r>
            <a:r>
              <a:rPr lang="en-US" altLang="ko-KR" dirty="0"/>
              <a:t>365 : </a:t>
            </a:r>
            <a:r>
              <a:rPr lang="en-US" altLang="ko-KR" dirty="0">
                <a:hlinkClick r:id="rId3"/>
              </a:rPr>
              <a:t>(1) </a:t>
            </a:r>
            <a:r>
              <a:rPr lang="ko-KR" altLang="en-US" dirty="0">
                <a:hlinkClick r:id="rId3"/>
              </a:rPr>
              <a:t>화면해설</a:t>
            </a:r>
            <a:r>
              <a:rPr lang="en-US" altLang="ko-KR" dirty="0">
                <a:hlinkClick r:id="rId3"/>
              </a:rPr>
              <a:t>365</a:t>
            </a:r>
            <a:r>
              <a:rPr lang="ko-KR" altLang="en-US" dirty="0">
                <a:hlinkClick r:id="rId3"/>
              </a:rPr>
              <a:t>법칙</a:t>
            </a:r>
            <a:r>
              <a:rPr lang="en-US" altLang="ko-KR" dirty="0">
                <a:hlinkClick r:id="rId3"/>
              </a:rPr>
              <a:t>_</a:t>
            </a:r>
            <a:r>
              <a:rPr lang="ko-KR" altLang="en-US" dirty="0" err="1">
                <a:hlinkClick r:id="rId3"/>
              </a:rPr>
              <a:t>사운드플렉스스튜디오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– YouTube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578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Information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 Algorithm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where the voice will be guided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voice between images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개발해야 할 부분은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단계로 나누어지는데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먼저 영상 안에 어떤 정보가 있는지 분석합니다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다음으로 분석한 많은 정보들 중 어떤 정보를 어떻게 전달할 것인지 알고리즘에 의해 판단합니다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전달할 정보를 어느 위치에서 음성으로 안내할 것인지 파악한 후 영상 사이에 적절히 삽입하여 안내합니다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음성이 안내될 위치는 대사와 겹치지 않는 빈 공간에 화면보다 먼저 나오지 않아야 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52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사용할 알고리즘과 </a:t>
            </a:r>
            <a:r>
              <a:rPr lang="en-US" altLang="ko-KR" dirty="0"/>
              <a:t>API</a:t>
            </a:r>
            <a:r>
              <a:rPr lang="ko-KR" altLang="en-US" dirty="0"/>
              <a:t>에 대해서도 간단히 조사해보았는데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textrank</a:t>
            </a:r>
            <a:r>
              <a:rPr lang="en-US" altLang="ko-KR" dirty="0"/>
              <a:t> </a:t>
            </a:r>
            <a:r>
              <a:rPr lang="ko-KR" altLang="en-US" dirty="0"/>
              <a:t>알고리즘을 통해 핵심 문장을 추출하여 중요도를 파악하고</a:t>
            </a:r>
          </a:p>
          <a:p>
            <a:r>
              <a:rPr lang="ko-KR" altLang="en-US" dirty="0"/>
              <a:t>이미지 인식이나 </a:t>
            </a:r>
            <a:r>
              <a:rPr lang="ko-KR" altLang="en-US" dirty="0" err="1"/>
              <a:t>오픈포즈</a:t>
            </a:r>
            <a:r>
              <a:rPr lang="ko-KR" altLang="en-US" dirty="0"/>
              <a:t> 같은 오픈소스 알고리즘으로 실시간 이미지 인식을 통해 정보를 파악할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음성해설을 위한 </a:t>
            </a:r>
            <a:r>
              <a:rPr lang="en-US" altLang="ko-KR" dirty="0"/>
              <a:t>TTS </a:t>
            </a:r>
            <a:r>
              <a:rPr lang="ko-KR" altLang="en-US" dirty="0"/>
              <a:t>서비스나 영상 내 음성을 파악하기 위한 음성인식은 카카오 오픈 </a:t>
            </a:r>
            <a:r>
              <a:rPr lang="en-US" altLang="ko-KR" dirty="0"/>
              <a:t>API</a:t>
            </a:r>
            <a:r>
              <a:rPr lang="ko-KR" altLang="en-US" dirty="0"/>
              <a:t>를 활용할 예정입니다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3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더 자세히 설명하면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화면 속의 정보를 분석하는 과정에서 데이터를 크게 </a:t>
            </a:r>
            <a:r>
              <a:rPr lang="en-US" altLang="ko-KR" dirty="0"/>
              <a:t>3</a:t>
            </a:r>
            <a:r>
              <a:rPr lang="ko-KR" altLang="en-US" dirty="0"/>
              <a:t>가지로 나누어 보았습니다</a:t>
            </a:r>
            <a:r>
              <a:rPr lang="en-US" altLang="ko-KR" dirty="0"/>
              <a:t>. </a:t>
            </a:r>
            <a:r>
              <a:rPr lang="ko-KR" altLang="en-US" dirty="0"/>
              <a:t>음성이 안내될 수 있는 빈 공간을 확인하고 뒤에 설명할 우선순위 알고리즘에 활용할 음성데이터</a:t>
            </a:r>
            <a:r>
              <a:rPr lang="en-US" altLang="ko-KR" dirty="0"/>
              <a:t>, </a:t>
            </a:r>
            <a:r>
              <a:rPr lang="ko-KR" altLang="en-US" dirty="0"/>
              <a:t>화면에 어떤 구성요소가 있는지 판단할 이미지 데이터</a:t>
            </a:r>
            <a:r>
              <a:rPr lang="en-US" altLang="ko-KR" dirty="0"/>
              <a:t>, </a:t>
            </a:r>
            <a:r>
              <a:rPr lang="ko-KR" altLang="en-US" dirty="0"/>
              <a:t>영상의 맥락을 파악하는데 도움을 줄 </a:t>
            </a:r>
            <a:r>
              <a:rPr lang="ko-KR" altLang="en-US" dirty="0" err="1"/>
              <a:t>메타데이터입니다</a:t>
            </a:r>
            <a:r>
              <a:rPr lang="en-US" altLang="ko-KR" dirty="0"/>
              <a:t>. </a:t>
            </a:r>
            <a:r>
              <a:rPr lang="ko-KR" altLang="en-US" dirty="0"/>
              <a:t>또한 자막과 음성의 비교를 통해 사용자에게 안내되야 할 내용인지 판단할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633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93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우선순위 알고리즘은 사용자에게 안내해야 할 정보를 판단하는데 사용됩니다</a:t>
            </a:r>
            <a:r>
              <a:rPr lang="en-US" altLang="ko-KR" dirty="0"/>
              <a:t>. </a:t>
            </a:r>
            <a:r>
              <a:rPr lang="ko-KR" altLang="en-US" dirty="0"/>
              <a:t>각각의 정보에 반복횟수</a:t>
            </a:r>
            <a:r>
              <a:rPr lang="en-US" altLang="ko-KR" dirty="0"/>
              <a:t>, </a:t>
            </a:r>
            <a:r>
              <a:rPr lang="ko-KR" altLang="en-US" dirty="0"/>
              <a:t>메타데이터 등의 다른 정보를 이용해 가중치를 매겨 가중치가 높은 정보를 안내하게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화면의 이미지 정보와 음성정보를 비교</a:t>
            </a:r>
            <a:r>
              <a:rPr lang="en-US" altLang="ko-KR" dirty="0"/>
              <a:t>, </a:t>
            </a:r>
            <a:r>
              <a:rPr lang="ko-KR" altLang="en-US" dirty="0"/>
              <a:t>분석해서 중요한 내용을 파악하는 알고리즘</a:t>
            </a:r>
            <a:endParaRPr lang="en-US" altLang="ko-KR" dirty="0"/>
          </a:p>
          <a:p>
            <a:r>
              <a:rPr lang="ko-KR" altLang="en-US" dirty="0"/>
              <a:t>많이 반복될수록 높은 가중치를 가지고</a:t>
            </a:r>
            <a:r>
              <a:rPr lang="en-US" altLang="ko-KR" dirty="0"/>
              <a:t>, </a:t>
            </a:r>
            <a:r>
              <a:rPr lang="ko-KR" altLang="en-US" dirty="0"/>
              <a:t>음성 데이터와 겹치는 건 중요한 내용이라고 판단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디테일한 설명 필요</a:t>
            </a:r>
            <a:r>
              <a:rPr lang="en-US" altLang="ko-KR" dirty="0"/>
              <a:t>(</a:t>
            </a:r>
            <a:r>
              <a:rPr lang="ko-KR" altLang="en-US" dirty="0"/>
              <a:t>자료분석</a:t>
            </a:r>
            <a:r>
              <a:rPr lang="en-US" altLang="ko-KR" dirty="0"/>
              <a:t>, technical ) 10 page</a:t>
            </a:r>
            <a:r>
              <a:rPr lang="ko-KR" altLang="en-US" dirty="0"/>
              <a:t>정도로 추가해서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47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초 정도의 짧은 동영상으로 실제 과정을 자세히 설명해드리겠습니다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179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초 정도의 짧은 동영상으로 실제 과정을 자세히 설명해드리겠습니다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701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안의 정보를 분석하는데 키워드 중심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이미지 내용을 정확히 파악하는 게 중요함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이미지 분석 </a:t>
            </a:r>
            <a:r>
              <a:rPr lang="en-US" altLang="ko-KR" dirty="0">
                <a:sym typeface="Wingdings" panose="05000000000000000000" pitchFamily="2" charset="2"/>
              </a:rPr>
              <a:t>API</a:t>
            </a:r>
            <a:r>
              <a:rPr lang="ko-KR" altLang="en-US" dirty="0">
                <a:sym typeface="Wingdings" panose="05000000000000000000" pitchFamily="2" charset="2"/>
              </a:rPr>
              <a:t>의 성능 문제 고민 필요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66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아이디어 모티브</a:t>
            </a:r>
            <a:r>
              <a:rPr lang="en-US" altLang="ko-KR" dirty="0"/>
              <a:t>, </a:t>
            </a:r>
            <a:r>
              <a:rPr lang="ko-KR" altLang="en-US" dirty="0"/>
              <a:t>구현 계획</a:t>
            </a:r>
            <a:r>
              <a:rPr lang="en-US" altLang="ko-KR" dirty="0"/>
              <a:t>, </a:t>
            </a:r>
            <a:r>
              <a:rPr lang="ko-KR" altLang="en-US" dirty="0"/>
              <a:t>참고할 자료</a:t>
            </a:r>
            <a:r>
              <a:rPr lang="en-US" altLang="ko-KR" dirty="0"/>
              <a:t>, </a:t>
            </a:r>
            <a:r>
              <a:rPr lang="ko-KR" altLang="en-US" dirty="0"/>
              <a:t>실제로 구현할 예시 순서로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798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906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53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>
                <a:solidFill>
                  <a:srgbClr val="4F5E8E"/>
                </a:solidFill>
                <a:latin typeface="+mj-ea"/>
                <a:ea typeface="+mj-ea"/>
                <a:sym typeface="Wingdings" panose="05000000000000000000" pitchFamily="2" charset="2"/>
              </a:rPr>
              <a:t>이번 영상에서는 실제 이미지 분석 정확도 파악 위해 삼성 </a:t>
            </a:r>
            <a:r>
              <a:rPr lang="ko-KR" altLang="en-US" sz="1200" b="1" dirty="0" err="1">
                <a:solidFill>
                  <a:srgbClr val="4F5E8E"/>
                </a:solidFill>
                <a:latin typeface="+mj-ea"/>
                <a:ea typeface="+mj-ea"/>
                <a:sym typeface="Wingdings" panose="05000000000000000000" pitchFamily="2" charset="2"/>
              </a:rPr>
              <a:t>빅스비</a:t>
            </a:r>
            <a:r>
              <a:rPr lang="ko-KR" altLang="en-US" sz="1200" b="1" dirty="0">
                <a:solidFill>
                  <a:srgbClr val="4F5E8E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200" b="1" dirty="0">
                <a:solidFill>
                  <a:srgbClr val="4F5E8E"/>
                </a:solidFill>
                <a:latin typeface="+mj-ea"/>
                <a:ea typeface="+mj-ea"/>
                <a:sym typeface="Wingdings" panose="05000000000000000000" pitchFamily="2" charset="2"/>
              </a:rPr>
              <a:t>AI </a:t>
            </a:r>
            <a:r>
              <a:rPr lang="ko-KR" altLang="en-US" sz="1200" b="1" dirty="0">
                <a:solidFill>
                  <a:srgbClr val="4F5E8E"/>
                </a:solidFill>
                <a:latin typeface="+mj-ea"/>
                <a:ea typeface="+mj-ea"/>
                <a:sym typeface="Wingdings" panose="05000000000000000000" pitchFamily="2" charset="2"/>
              </a:rPr>
              <a:t>이미지 분석 기능을 이용해 보았음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7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339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52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87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방학 때</a:t>
            </a:r>
            <a:r>
              <a:rPr lang="en-US" altLang="ko-KR" dirty="0"/>
              <a:t>, 2</a:t>
            </a:r>
            <a:r>
              <a:rPr lang="ko-KR" altLang="en-US" dirty="0"/>
              <a:t>학기 타임라인 설명도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98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"/>
              </a:rPr>
              <a:t>‘시각장애인을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SquareRound"/>
              </a:rPr>
              <a:t>위한’이라는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"/>
              </a:rPr>
              <a:t> 타이틀이 붙지만 볼 수 없는 상황에서 ‘누구라도’ 화면해설을 설정하면 궁금함이라는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SquareRound"/>
              </a:rPr>
              <a:t>방지턱을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"/>
              </a:rPr>
              <a:t> 넘을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SquareRound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91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/>
                </a:solidFill>
              </a:rPr>
              <a:t>눈을 감거나 귀를 막으면 우리는 얼마나 작품을 이해할 수 있을까요</a:t>
            </a:r>
            <a:r>
              <a:rPr lang="en-US" altLang="ko-KR" sz="1200" dirty="0">
                <a:solidFill>
                  <a:schemeClr val="bg1"/>
                </a:solidFill>
              </a:rPr>
              <a:t>? </a:t>
            </a:r>
            <a:r>
              <a:rPr lang="ko-KR" altLang="en-US" sz="1200" dirty="0">
                <a:solidFill>
                  <a:schemeClr val="bg1"/>
                </a:solidFill>
              </a:rPr>
              <a:t>장애인과 비장애인 모두가 똑같이 작품을 보고 느끼기 위해 화면해설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자막 등을 덧붙이는 작업을 ‘</a:t>
            </a:r>
            <a:r>
              <a:rPr lang="ko-KR" altLang="en-US" sz="1200" dirty="0" err="1">
                <a:solidFill>
                  <a:schemeClr val="bg1"/>
                </a:solidFill>
              </a:rPr>
              <a:t>배리어프리</a:t>
            </a:r>
            <a:r>
              <a:rPr lang="en-US" altLang="ko-KR" sz="1200" dirty="0">
                <a:solidFill>
                  <a:schemeClr val="bg1"/>
                </a:solidFill>
              </a:rPr>
              <a:t>(Barrier Free)’</a:t>
            </a:r>
            <a:r>
              <a:rPr lang="ko-KR" altLang="en-US" sz="1200" dirty="0">
                <a:solidFill>
                  <a:schemeClr val="bg1"/>
                </a:solidFill>
              </a:rPr>
              <a:t>라고 말합니다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이때 화면해설은 관객과 연출을 연결하는 중요한 연결고리가 되어줍니다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배리어프리란</a:t>
            </a:r>
            <a:r>
              <a:rPr lang="ko-KR" altLang="en-US" sz="1200" dirty="0">
                <a:solidFill>
                  <a:schemeClr val="bg1"/>
                </a:solidFill>
              </a:rPr>
              <a:t> 장애물 없는 생활환경이라는 뜻으로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고령자나 장애인들도 살기 좋은 사회를 만들기 위해 물리적</a:t>
            </a:r>
            <a:r>
              <a:rPr lang="en-US" altLang="ko-KR" sz="1200" dirty="0">
                <a:solidFill>
                  <a:schemeClr val="bg1"/>
                </a:solidFill>
              </a:rPr>
              <a:t>·</a:t>
            </a:r>
            <a:r>
              <a:rPr lang="ko-KR" altLang="en-US" sz="1200" dirty="0">
                <a:solidFill>
                  <a:schemeClr val="bg1"/>
                </a:solidFill>
              </a:rPr>
              <a:t>제도적 장벽을 허물자는 운동을 말합니다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화면해설 서비스도 배리어 프리 영역에 들어가는데 저희 조는 시각장애인이 다양한 매체를 접할 때 불편한 점이 </a:t>
            </a:r>
            <a:r>
              <a:rPr lang="ko-KR" altLang="en-US" sz="1200" dirty="0" err="1">
                <a:solidFill>
                  <a:schemeClr val="bg1"/>
                </a:solidFill>
              </a:rPr>
              <a:t>무엇일까를</a:t>
            </a:r>
            <a:r>
              <a:rPr lang="ko-KR" altLang="en-US" sz="1200" dirty="0">
                <a:solidFill>
                  <a:schemeClr val="bg1"/>
                </a:solidFill>
              </a:rPr>
              <a:t> 생각했습니다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이 생각에서 출발하여 시각장애인은 유튜브 영상을 모두 즐길 수 있을까</a:t>
            </a:r>
            <a:r>
              <a:rPr lang="en-US" altLang="ko-KR" sz="1200" dirty="0">
                <a:solidFill>
                  <a:schemeClr val="bg1"/>
                </a:solidFill>
              </a:rPr>
              <a:t>? </a:t>
            </a:r>
            <a:r>
              <a:rPr lang="ko-KR" altLang="en-US" sz="1200" dirty="0">
                <a:solidFill>
                  <a:schemeClr val="bg1"/>
                </a:solidFill>
              </a:rPr>
              <a:t>라는 의문으로 유튜브용 화면 해설 서비스를 생각해 보았습니다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30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시각장애인에게 제공되고 있는 화면해설 </a:t>
            </a:r>
            <a:r>
              <a:rPr lang="ko-KR" altLang="en-US" dirty="0" err="1"/>
              <a:t>서비스는시각장애인</a:t>
            </a:r>
            <a:r>
              <a:rPr lang="ko-KR" altLang="en-US" dirty="0"/>
              <a:t> 협회에서 공지되는 내용에 따르면 </a:t>
            </a:r>
            <a:r>
              <a:rPr lang="ko-KR" altLang="en-US" dirty="0" err="1"/>
              <a:t>티비</a:t>
            </a:r>
            <a:r>
              <a:rPr lang="ko-KR" altLang="en-US" dirty="0"/>
              <a:t> 프로그램</a:t>
            </a:r>
            <a:r>
              <a:rPr lang="en-US" altLang="ko-KR" dirty="0"/>
              <a:t>/</a:t>
            </a:r>
            <a:r>
              <a:rPr lang="ko-KR" altLang="en-US" dirty="0"/>
              <a:t>영화</a:t>
            </a:r>
            <a:r>
              <a:rPr lang="en-US" altLang="ko-KR" dirty="0"/>
              <a:t>/</a:t>
            </a:r>
            <a:r>
              <a:rPr lang="ko-KR" altLang="en-US" dirty="0" err="1"/>
              <a:t>넷플릭스</a:t>
            </a:r>
            <a:r>
              <a:rPr lang="ko-KR" altLang="en-US" dirty="0"/>
              <a:t> 등이 있습니다</a:t>
            </a:r>
            <a:r>
              <a:rPr lang="en-US" altLang="ko-KR" dirty="0"/>
              <a:t>. </a:t>
            </a:r>
            <a:r>
              <a:rPr lang="ko-KR" altLang="en-US" dirty="0"/>
              <a:t>결코 적은 양은 아니지만 사람이 수작업으로 컨텐츠를 직접 보고 대본을 만들어</a:t>
            </a:r>
            <a:r>
              <a:rPr lang="en-US" altLang="ko-KR" dirty="0"/>
              <a:t>, </a:t>
            </a:r>
            <a:r>
              <a:rPr lang="ko-KR" altLang="en-US" dirty="0"/>
              <a:t>성우가 그 대본에 따라 녹음하는 과정을 거치게 됩니다</a:t>
            </a:r>
            <a:r>
              <a:rPr lang="en-US" altLang="ko-KR" dirty="0"/>
              <a:t>. </a:t>
            </a:r>
            <a:r>
              <a:rPr lang="ko-KR" altLang="en-US" dirty="0" err="1"/>
              <a:t>이로인해</a:t>
            </a:r>
            <a:r>
              <a:rPr lang="ko-KR" altLang="en-US" dirty="0"/>
              <a:t> 모든 프로그램을 화면해설 제공하는 것은 물리적으로 한계가 있고</a:t>
            </a:r>
            <a:r>
              <a:rPr lang="en-US" altLang="ko-KR" dirty="0"/>
              <a:t>, </a:t>
            </a:r>
            <a:r>
              <a:rPr lang="ko-KR" altLang="en-US" dirty="0"/>
              <a:t>일반 방송 프로그램 시간과 겹치지 않는 시간에 편성하다 보니 보고싶은 프로그램이 있다면 새벽이나 아침 일찍 시간을 맞추어 챙겨봐야 하는 불편함이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마지막으로 </a:t>
            </a:r>
            <a:r>
              <a:rPr lang="ko-KR" altLang="en-US" dirty="0" err="1"/>
              <a:t>티비</a:t>
            </a:r>
            <a:r>
              <a:rPr lang="ko-KR" altLang="en-US" dirty="0"/>
              <a:t> 프로그램이 아닌</a:t>
            </a:r>
            <a:r>
              <a:rPr lang="en-US" altLang="ko-KR" dirty="0"/>
              <a:t>, </a:t>
            </a:r>
            <a:r>
              <a:rPr lang="ko-KR" altLang="en-US" dirty="0"/>
              <a:t>유튜브 등의 플랫폼에서 다른 사람들이 제작한 영상은 오로지 소리에 의존할 수 밖에 없는 큰 불편함이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1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https://www.donga.com/news/It/article/all/20220207/111615408/1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특히 시각장애인의 경우 콘텐츠 이용의 장벽이 높다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 </a:t>
            </a:r>
            <a:r>
              <a:rPr lang="ko-KR" altLang="en-US" b="0" i="0" dirty="0" err="1">
                <a:solidFill>
                  <a:srgbClr val="121212"/>
                </a:solidFill>
                <a:effectLst/>
                <a:latin typeface="Noto Sans KR"/>
              </a:rPr>
              <a:t>넷플릭스를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 제외한 대부분의 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OTT</a:t>
            </a:r>
            <a:r>
              <a:rPr lang="ko-KR" altLang="en-US" b="0" i="0" dirty="0">
                <a:solidFill>
                  <a:srgbClr val="121212"/>
                </a:solidFill>
                <a:effectLst/>
                <a:latin typeface="Noto Sans KR"/>
              </a:rPr>
              <a:t>에서는 콘텐츠 이용을 지원하는 음성 낭독 서비스를 제공하지 않기 때문이다</a:t>
            </a:r>
            <a:r>
              <a:rPr lang="en-US" altLang="ko-KR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121212"/>
              </a:solidFill>
              <a:effectLst/>
              <a:latin typeface="Noto Sans KR"/>
            </a:endParaRPr>
          </a:p>
          <a:p>
            <a:r>
              <a:rPr lang="en-US" altLang="ko-KR" dirty="0"/>
              <a:t>https://m.dailian.co.kr/news/view/1103118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38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정리하자면</a:t>
            </a:r>
            <a:r>
              <a:rPr lang="en-US" altLang="ko-KR" dirty="0"/>
              <a:t>, </a:t>
            </a:r>
            <a:r>
              <a:rPr lang="ko-KR" altLang="en-US" dirty="0"/>
              <a:t>넘쳐나는 프로그램과 컨텐츠에 비해 사람이 할 수 있는 양은 정해져 있으니 현실적으로 모든 프로그램을 화면해설 제공하기는 어렵습니다</a:t>
            </a:r>
            <a:r>
              <a:rPr lang="en-US" altLang="ko-KR" dirty="0"/>
              <a:t>. </a:t>
            </a:r>
            <a:r>
              <a:rPr lang="ko-KR" altLang="en-US" dirty="0"/>
              <a:t>편성시간 또한 일반 방송이 모두 끝난 후 또는 시작하기 전인 심야시간이나 아침 이른 시간에 편성되어 있어 편한 시간에 마음대로 보기가 어렵습니다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프로그램으로 화면해설 서비스를 제공할 수 있다면</a:t>
            </a:r>
            <a:r>
              <a:rPr lang="en-US" altLang="ko-KR" dirty="0"/>
              <a:t>, </a:t>
            </a:r>
            <a:r>
              <a:rPr lang="ko-KR" altLang="en-US" dirty="0"/>
              <a:t>영상을 제작하는데 필요한 인력과 시간</a:t>
            </a:r>
            <a:r>
              <a:rPr lang="en-US" altLang="ko-KR" dirty="0"/>
              <a:t>, </a:t>
            </a:r>
            <a:r>
              <a:rPr lang="ko-KR" altLang="en-US" dirty="0"/>
              <a:t>비용을 크게 절감할 수 있고</a:t>
            </a:r>
          </a:p>
          <a:p>
            <a:r>
              <a:rPr lang="ko-KR" altLang="en-US" dirty="0"/>
              <a:t>보다 더 다양한 종류의 컨텐츠를 보는데 도움이 될 것으로 기대됩니다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38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만들려는 프로그램은 동영상을 재생하면</a:t>
            </a:r>
            <a:r>
              <a:rPr lang="en-US" altLang="ko-KR" dirty="0"/>
              <a:t>, </a:t>
            </a:r>
            <a:r>
              <a:rPr lang="ko-KR" altLang="en-US" dirty="0"/>
              <a:t>화면 속의 정보를 분석하여 음성으로 안내해주는 화면 해설 프로그램입니다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37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구현하고자 하는 화면해설 서비스의 목표입니다</a:t>
            </a:r>
            <a:r>
              <a:rPr lang="en-US" altLang="ko-KR" dirty="0"/>
              <a:t>. </a:t>
            </a:r>
            <a:r>
              <a:rPr lang="ko-KR" altLang="en-US" dirty="0"/>
              <a:t>이 영상들은 실제 화면해설 영상으로 화면해설 작가의 대본을 성우가 녹음하는 기존의 제작 방식으로 만들어졌습니다</a:t>
            </a:r>
            <a:r>
              <a:rPr lang="en-US" altLang="ko-KR" dirty="0"/>
              <a:t>. </a:t>
            </a:r>
            <a:r>
              <a:rPr lang="ko-KR" altLang="en-US" dirty="0"/>
              <a:t>두 화면의 해설로 </a:t>
            </a:r>
            <a:r>
              <a:rPr lang="en-US" altLang="ko-KR" dirty="0"/>
              <a:t>‘</a:t>
            </a:r>
            <a:r>
              <a:rPr lang="ko-KR" altLang="en-US" dirty="0"/>
              <a:t>엄마가 손끝으로 아기 얼굴을 어루만지자 아기가 환하게 웃으며 엄마를 바라본다</a:t>
            </a:r>
            <a:r>
              <a:rPr lang="en-US" altLang="ko-KR" dirty="0"/>
              <a:t>‘, </a:t>
            </a:r>
            <a:r>
              <a:rPr lang="ko-KR" altLang="en-US" dirty="0"/>
              <a:t>아래 두 화면의 해설로 </a:t>
            </a:r>
            <a:r>
              <a:rPr lang="en-US" altLang="ko-KR" dirty="0"/>
              <a:t>‘</a:t>
            </a:r>
            <a:r>
              <a:rPr lang="ko-KR" altLang="en-US" dirty="0"/>
              <a:t>행복한 표정의 직원들 사진이 보인다</a:t>
            </a:r>
            <a:r>
              <a:rPr lang="en-US" altLang="ko-KR" dirty="0"/>
              <a:t>‘, ‘</a:t>
            </a:r>
            <a:r>
              <a:rPr lang="ko-KR" altLang="en-US" dirty="0"/>
              <a:t>화면 </a:t>
            </a:r>
            <a:r>
              <a:rPr lang="en-US" altLang="ko-KR" dirty="0"/>
              <a:t>4</a:t>
            </a:r>
            <a:r>
              <a:rPr lang="ko-KR" altLang="en-US" dirty="0"/>
              <a:t>분할되고</a:t>
            </a:r>
            <a:r>
              <a:rPr lang="en-US" altLang="ko-KR" dirty="0"/>
              <a:t> </a:t>
            </a:r>
            <a:r>
              <a:rPr lang="ko-KR" altLang="en-US" dirty="0"/>
              <a:t>참기름 콩나물 두부 도토리묵이 나온다</a:t>
            </a:r>
            <a:r>
              <a:rPr lang="en-US" altLang="ko-KR" dirty="0"/>
              <a:t>＇</a:t>
            </a:r>
            <a:r>
              <a:rPr lang="ko-KR" altLang="en-US" dirty="0"/>
              <a:t>의 음성이 안내됩니다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프로그램이 영상의 맥락을 정확히 파악하는 수준까지는 어렵지만</a:t>
            </a:r>
            <a:r>
              <a:rPr lang="en-US" altLang="ko-KR" dirty="0"/>
              <a:t>, </a:t>
            </a:r>
            <a:r>
              <a:rPr lang="ko-KR" altLang="en-US" dirty="0"/>
              <a:t>어떤 내용이 있는지 안내하는 것만으로도 큰 도움이 될 것으로 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339C3-E473-4990-ACCE-6742173FDA6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nryang1125.tistory.com/9?category=830058" TargetMode="External"/><Relationship Id="rId2" Type="http://schemas.openxmlformats.org/officeDocument/2006/relationships/hyperlink" Target="https://hanryang1125.tistory.com/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gif"/><Relationship Id="rId4" Type="http://schemas.openxmlformats.org/officeDocument/2006/relationships/hyperlink" Target="https://huiyu.tistory.com/entry/Python-OpenPose-%EC%82%AC%EC%9A%A9%ED%95%B4%EB%B3%B4%EA%B8%B0%EC%9D%B4%EB%AF%B8%EC%A7%80%EB%B9%84%EB%94%94%EC%98%A4-OpenPose-%EA%B8%B0%EC%B4%88-%EC%9D%B4%ED%95%B4%ED%95%98%EA%B8%B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3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247" y="3035891"/>
            <a:ext cx="17940735" cy="3090763"/>
            <a:chOff x="-948135" y="3035891"/>
            <a:chExt cx="20181984" cy="3090763"/>
          </a:xfrm>
        </p:grpSpPr>
        <p:sp>
          <p:nvSpPr>
            <p:cNvPr id="3" name="Object 3"/>
            <p:cNvSpPr txBox="1"/>
            <p:nvPr/>
          </p:nvSpPr>
          <p:spPr>
            <a:xfrm>
              <a:off x="-948135" y="3527673"/>
              <a:ext cx="20181984" cy="16158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900" kern="0" spc="-100" dirty="0">
                  <a:solidFill>
                    <a:srgbClr val="FFFFFF"/>
                  </a:solidFill>
                  <a:latin typeface="+mj-ea"/>
                  <a:ea typeface="+mj-ea"/>
                  <a:cs typeface="THELuxGoEB_U" pitchFamily="34" charset="0"/>
                </a:rPr>
                <a:t>화면 해설 프로그램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3261838" y="3035891"/>
              <a:ext cx="1176203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+mj-ea"/>
                  <a:ea typeface="+mj-ea"/>
                  <a:cs typeface="THELuxGoB_U" pitchFamily="34" charset="0"/>
                </a:rPr>
                <a:t>2022 </a:t>
              </a:r>
              <a:r>
                <a:rPr lang="en-US" altLang="ko-KR" sz="2800" dirty="0">
                  <a:solidFill>
                    <a:srgbClr val="FFFFFF"/>
                  </a:solidFill>
                  <a:latin typeface="+mj-ea"/>
                  <a:ea typeface="+mj-ea"/>
                  <a:cs typeface="THELuxGoB_U" pitchFamily="34" charset="0"/>
                </a:rPr>
                <a:t>Graduation project 1</a:t>
              </a:r>
              <a:r>
                <a:rPr lang="ko-KR" altLang="en-US" sz="2800" dirty="0">
                  <a:solidFill>
                    <a:srgbClr val="FFFFFF"/>
                  </a:solidFill>
                  <a:latin typeface="+mj-ea"/>
                  <a:ea typeface="+mj-ea"/>
                  <a:cs typeface="THELuxGoB_U" pitchFamily="34" charset="0"/>
                </a:rPr>
                <a:t> </a:t>
              </a:r>
              <a:r>
                <a:rPr lang="en-US" altLang="ko-KR" sz="2800" dirty="0" err="1">
                  <a:solidFill>
                    <a:srgbClr val="FFFFFF"/>
                  </a:solidFill>
                  <a:latin typeface="+mj-ea"/>
                  <a:ea typeface="+mj-ea"/>
                  <a:cs typeface="THELuxGoB_U" pitchFamily="34" charset="0"/>
                </a:rPr>
                <a:t>ⅠProposal</a:t>
              </a:r>
              <a:endParaRPr lang="en-US" altLang="ko-KR" sz="2800" dirty="0">
                <a:solidFill>
                  <a:srgbClr val="FFFFFF"/>
                </a:solidFill>
                <a:latin typeface="+mj-ea"/>
                <a:ea typeface="+mj-ea"/>
                <a:cs typeface="THELuxGoB_U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27BEAE7F-67A6-FEB4-D0E0-85BDA865D212}"/>
                </a:ext>
              </a:extLst>
            </p:cNvPr>
            <p:cNvSpPr txBox="1"/>
            <p:nvPr/>
          </p:nvSpPr>
          <p:spPr>
            <a:xfrm>
              <a:off x="-948135" y="5203324"/>
              <a:ext cx="20181984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5400" kern="0" spc="-100" dirty="0">
                  <a:solidFill>
                    <a:srgbClr val="FFFFFF"/>
                  </a:solidFill>
                  <a:latin typeface="+mj-ea"/>
                  <a:ea typeface="+mj-ea"/>
                  <a:cs typeface="THELuxGoEB_U" pitchFamily="34" charset="0"/>
                </a:rPr>
                <a:t>Screen Commentary program</a:t>
              </a:r>
              <a:endParaRPr lang="en-US" sz="900" dirty="0">
                <a:latin typeface="+mj-ea"/>
                <a:ea typeface="+mj-ea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54895" y="9105900"/>
            <a:ext cx="95674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Prof. </a:t>
            </a:r>
            <a:r>
              <a:rPr lang="ko-KR" altLang="en-US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최재영</a:t>
            </a:r>
            <a:r>
              <a:rPr lang="en-US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ㅣ  </a:t>
            </a:r>
            <a:r>
              <a:rPr lang="ko-KR" altLang="en-US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김종헌 </a:t>
            </a:r>
            <a:r>
              <a:rPr lang="ko-KR" altLang="en-US" sz="2800" dirty="0" err="1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함건욱</a:t>
            </a:r>
            <a:r>
              <a:rPr lang="ko-KR" altLang="en-US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 </a:t>
            </a:r>
            <a:r>
              <a:rPr lang="ko-KR" altLang="en-US" sz="2800" dirty="0" err="1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함민혁</a:t>
            </a:r>
            <a:r>
              <a:rPr lang="ko-KR" altLang="en-US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 </a:t>
            </a:r>
            <a:r>
              <a:rPr lang="ko-KR" altLang="en-US" sz="2800" dirty="0" err="1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이정하</a:t>
            </a:r>
            <a:endParaRPr lang="en-US" sz="36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7">
            <a:extLst>
              <a:ext uri="{FF2B5EF4-FFF2-40B4-BE49-F238E27FC236}">
                <a16:creationId xmlns:a16="http://schemas.microsoft.com/office/drawing/2014/main" id="{B933279A-2FCD-B3C8-8D1A-72E3A494DC02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0" name="Object 27">
              <a:extLst>
                <a:ext uri="{FF2B5EF4-FFF2-40B4-BE49-F238E27FC236}">
                  <a16:creationId xmlns:a16="http://schemas.microsoft.com/office/drawing/2014/main" id="{819DCEBA-513C-8B2F-2780-A8EDA90AF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72393A-6CB4-774D-E882-7A8F97B007C2}"/>
              </a:ext>
            </a:extLst>
          </p:cNvPr>
          <p:cNvSpPr txBox="1"/>
          <p:nvPr/>
        </p:nvSpPr>
        <p:spPr>
          <a:xfrm>
            <a:off x="885714" y="1062048"/>
            <a:ext cx="61846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Example implementation</a:t>
            </a:r>
            <a:endParaRPr lang="ko-KR" altLang="en-US" sz="1100" dirty="0">
              <a:solidFill>
                <a:srgbClr val="4F5E8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B99C58-1460-D08C-DFB1-A776633F7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15" y="2725113"/>
            <a:ext cx="5515086" cy="3104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2980A-86E3-2167-0967-55570B0C1883}"/>
              </a:ext>
            </a:extLst>
          </p:cNvPr>
          <p:cNvSpPr txBox="1"/>
          <p:nvPr/>
        </p:nvSpPr>
        <p:spPr>
          <a:xfrm>
            <a:off x="12254132" y="2754205"/>
            <a:ext cx="59575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700" dirty="0">
                <a:solidFill>
                  <a:prstClr val="black"/>
                </a:solidFill>
                <a:latin typeface="나눔스퀘어라운드 Regular"/>
              </a:rPr>
              <a:t>엄마가 손끝으로 아기 얼굴을 어루만지자</a:t>
            </a:r>
            <a:r>
              <a:rPr lang="en-US" altLang="ko-KR" sz="2700" dirty="0">
                <a:solidFill>
                  <a:prstClr val="black"/>
                </a:solidFill>
                <a:latin typeface="나눔스퀘어라운드 Regular"/>
              </a:rPr>
              <a:t>, </a:t>
            </a:r>
          </a:p>
          <a:p>
            <a:pPr lvl="0"/>
            <a:r>
              <a:rPr lang="ko-KR" altLang="en-US" sz="2700" dirty="0">
                <a:solidFill>
                  <a:prstClr val="black"/>
                </a:solidFill>
                <a:latin typeface="나눔스퀘어라운드 Regular"/>
              </a:rPr>
              <a:t>아기가 환하게 웃으며 엄마를 바라본다</a:t>
            </a:r>
            <a:r>
              <a:rPr lang="en-US" altLang="ko-KR" sz="2700" dirty="0">
                <a:solidFill>
                  <a:prstClr val="black"/>
                </a:solidFill>
                <a:latin typeface="나눔스퀘어라운드 Regular"/>
              </a:rPr>
              <a:t>.</a:t>
            </a:r>
          </a:p>
          <a:p>
            <a:endParaRPr lang="en-US" altLang="ko-KR" sz="2400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  <a:p>
            <a:r>
              <a:rPr lang="en-US" altLang="ko-KR" sz="2400" dirty="0">
                <a:solidFill>
                  <a:prstClr val="black"/>
                </a:solidFill>
                <a:latin typeface="나눔스퀘어라운드 Regular"/>
              </a:rPr>
              <a:t>S</a:t>
            </a:r>
            <a:r>
              <a:rPr lang="en" altLang="ko-KR" sz="2400" dirty="0" err="1">
                <a:solidFill>
                  <a:prstClr val="black"/>
                </a:solidFill>
                <a:latin typeface="나눔스퀘어라운드 Regular"/>
              </a:rPr>
              <a:t>ource</a:t>
            </a:r>
            <a:r>
              <a:rPr lang="ko-KR" altLang="en-US" sz="2400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: </a:t>
            </a:r>
            <a:r>
              <a:rPr lang="ko-KR" altLang="en-US" sz="2400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시각장애인을 위한 화면 해설 영상</a:t>
            </a:r>
            <a:endParaRPr lang="en-US" altLang="ko-KR" sz="2400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https://www.youtube.com/watch?v=XinhuxauWj4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EA4C8-3449-0FEA-AA12-025C5AF1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313" y="2708117"/>
            <a:ext cx="5502577" cy="31041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590BE9-0740-EC96-CFAF-86151668D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714" y="6010668"/>
            <a:ext cx="5515087" cy="31127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56C08B-71F7-768E-5A1D-1E07A833CB1E}"/>
              </a:ext>
            </a:extLst>
          </p:cNvPr>
          <p:cNvSpPr txBox="1"/>
          <p:nvPr/>
        </p:nvSpPr>
        <p:spPr>
          <a:xfrm>
            <a:off x="12254132" y="5829261"/>
            <a:ext cx="595751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700" dirty="0">
                <a:solidFill>
                  <a:prstClr val="black"/>
                </a:solidFill>
                <a:latin typeface="나눔스퀘어라운드 Regular"/>
              </a:rPr>
              <a:t>행복한 표정의 직원들 사진이 보인다</a:t>
            </a:r>
            <a:r>
              <a:rPr lang="en-US" altLang="ko-KR" sz="2700" dirty="0">
                <a:solidFill>
                  <a:prstClr val="black"/>
                </a:solidFill>
                <a:latin typeface="나눔스퀘어라운드 Regular"/>
              </a:rPr>
              <a:t>.</a:t>
            </a:r>
          </a:p>
          <a:p>
            <a:pPr lvl="0"/>
            <a:endParaRPr lang="en-US" altLang="ko-KR" sz="2700" dirty="0">
              <a:solidFill>
                <a:prstClr val="black"/>
              </a:solidFill>
              <a:latin typeface="나눔스퀘어라운드 Regular"/>
            </a:endParaRPr>
          </a:p>
          <a:p>
            <a:pPr lvl="0"/>
            <a:r>
              <a:rPr lang="ko-KR" altLang="en-US" sz="2700" dirty="0">
                <a:solidFill>
                  <a:prstClr val="black"/>
                </a:solidFill>
                <a:latin typeface="나눔스퀘어라운드 Regular"/>
              </a:rPr>
              <a:t>화면 </a:t>
            </a:r>
            <a:r>
              <a:rPr lang="en-US" altLang="ko-KR" sz="2700" dirty="0">
                <a:solidFill>
                  <a:prstClr val="black"/>
                </a:solidFill>
                <a:latin typeface="나눔스퀘어라운드 Regular"/>
              </a:rPr>
              <a:t>4</a:t>
            </a:r>
            <a:r>
              <a:rPr lang="ko-KR" altLang="en-US" sz="2700" dirty="0">
                <a:solidFill>
                  <a:prstClr val="black"/>
                </a:solidFill>
                <a:latin typeface="나눔스퀘어라운드 Regular"/>
              </a:rPr>
              <a:t>분할되고</a:t>
            </a:r>
            <a:r>
              <a:rPr lang="en-US" altLang="ko-KR" sz="2700" dirty="0">
                <a:solidFill>
                  <a:prstClr val="black"/>
                </a:solidFill>
                <a:latin typeface="나눔스퀘어라운드 Regular"/>
              </a:rPr>
              <a:t>, </a:t>
            </a:r>
            <a:r>
              <a:rPr lang="ko-KR" altLang="en-US" sz="2700" dirty="0">
                <a:solidFill>
                  <a:prstClr val="black"/>
                </a:solidFill>
                <a:latin typeface="나눔스퀘어라운드 Regular"/>
              </a:rPr>
              <a:t>참기름 콩나물 두부 도토리묵이 나온다</a:t>
            </a:r>
            <a:r>
              <a:rPr lang="en-US" altLang="ko-KR" sz="2700" dirty="0">
                <a:solidFill>
                  <a:prstClr val="black"/>
                </a:solidFill>
                <a:latin typeface="나눔스퀘어라운드 Regular"/>
              </a:rPr>
              <a:t>.</a:t>
            </a:r>
          </a:p>
          <a:p>
            <a:endParaRPr lang="en-US" altLang="ko-KR" sz="2400" dirty="0">
              <a:solidFill>
                <a:prstClr val="black"/>
              </a:solidFill>
              <a:latin typeface="+mn-ea"/>
            </a:endParaRPr>
          </a:p>
          <a:p>
            <a:r>
              <a:rPr lang="en-US" altLang="ko-KR" sz="2200" dirty="0">
                <a:solidFill>
                  <a:prstClr val="black"/>
                </a:solidFill>
                <a:latin typeface="+mn-ea"/>
              </a:rPr>
              <a:t>S</a:t>
            </a:r>
            <a:r>
              <a:rPr lang="en" altLang="ko-KR" sz="2200" dirty="0" err="1">
                <a:solidFill>
                  <a:prstClr val="black"/>
                </a:solidFill>
                <a:latin typeface="+mn-ea"/>
              </a:rPr>
              <a:t>ource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: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사회적기업엠마우스일터화면해설방송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https://www.youtube.com/watch?v=McYamPYn8W4</a:t>
            </a:r>
          </a:p>
          <a:p>
            <a:endParaRPr lang="ko-KR" altLang="en-US" sz="2400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3C48B3-6623-C02E-0DA8-5A198A8AF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43" y="6010668"/>
            <a:ext cx="5548847" cy="3150879"/>
          </a:xfrm>
          <a:prstGeom prst="rect">
            <a:avLst/>
          </a:prstGeom>
        </p:spPr>
      </p:pic>
      <p:sp>
        <p:nvSpPr>
          <p:cNvPr id="13" name="Object 16">
            <a:extLst>
              <a:ext uri="{FF2B5EF4-FFF2-40B4-BE49-F238E27FC236}">
                <a16:creationId xmlns:a16="http://schemas.microsoft.com/office/drawing/2014/main" id="{BDBB1FE1-97FA-D74B-B9E5-FC9D40E7EE63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799E6F6-7FCA-94A4-29BB-33729EF7B335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9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2CCC3-3180-F7DF-1F56-C9D73D77E936}"/>
              </a:ext>
            </a:extLst>
          </p:cNvPr>
          <p:cNvSpPr txBox="1"/>
          <p:nvPr/>
        </p:nvSpPr>
        <p:spPr>
          <a:xfrm>
            <a:off x="1401883" y="3113220"/>
            <a:ext cx="15321086" cy="1581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34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Computer</a:t>
            </a:r>
            <a:r>
              <a:rPr kumimoji="0" lang="en-US" altLang="ko-KR" sz="3400" b="0" i="0" u="none" strike="noStrike" kern="1200" cap="none" spc="0" normalizeH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program or Web page </a:t>
            </a:r>
          </a:p>
          <a:p>
            <a:pPr>
              <a:lnSpc>
                <a:spcPct val="150000"/>
              </a:lnSpc>
            </a:pPr>
            <a:r>
              <a:rPr kumimoji="0" lang="en-US" altLang="ko-KR" sz="34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ko-KR" sz="34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Extends to mobile version later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6C00-0EAD-E2D8-A2A3-BD77B1E38188}"/>
              </a:ext>
            </a:extLst>
          </p:cNvPr>
          <p:cNvSpPr txBox="1"/>
          <p:nvPr/>
        </p:nvSpPr>
        <p:spPr>
          <a:xfrm>
            <a:off x="985714" y="1246138"/>
            <a:ext cx="15321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outline</a:t>
            </a:r>
            <a:endParaRPr lang="ko-KR" altLang="en-US" sz="1100" dirty="0">
              <a:solidFill>
                <a:srgbClr val="4F5E8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191CF-64BF-7AC0-E279-56EBDB61E1F3}"/>
              </a:ext>
            </a:extLst>
          </p:cNvPr>
          <p:cNvSpPr txBox="1"/>
          <p:nvPr/>
        </p:nvSpPr>
        <p:spPr>
          <a:xfrm>
            <a:off x="1366714" y="6364995"/>
            <a:ext cx="16921286" cy="1581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anose="05000000000000000000" pitchFamily="2" charset="2"/>
              </a:rPr>
              <a:t>Enter the video address in the program </a:t>
            </a:r>
          </a:p>
          <a:p>
            <a:pPr>
              <a:lnSpc>
                <a:spcPct val="150000"/>
              </a:lnSpc>
            </a:pPr>
            <a:r>
              <a:rPr kumimoji="0" lang="en-US" altLang="ko-KR" sz="34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ko-KR" sz="34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Provide screen commentary</a:t>
            </a:r>
            <a:r>
              <a:rPr kumimoji="0" lang="en-US" altLang="ko-KR" sz="3400" b="0" i="0" u="none" strike="noStrike" kern="1200" cap="none" spc="0" normalizeH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after analysis</a:t>
            </a:r>
            <a:endParaRPr kumimoji="0" lang="en-US" altLang="ko-KR" sz="3400" b="0" i="0" u="none" strike="noStrike" kern="1200" cap="none" spc="0" normalizeH="0" baseline="0" noProof="0" dirty="0">
              <a:ln>
                <a:noFill/>
              </a:ln>
              <a:solidFill>
                <a:srgbClr val="111433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pic>
        <p:nvPicPr>
          <p:cNvPr id="10" name="그래픽 9" descr="인터넷 단색으로 채워진">
            <a:extLst>
              <a:ext uri="{FF2B5EF4-FFF2-40B4-BE49-F238E27FC236}">
                <a16:creationId xmlns:a16="http://schemas.microsoft.com/office/drawing/2014/main" id="{102D121B-8B1D-9C01-7170-F940CC9E3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66331" y="2048668"/>
            <a:ext cx="3048000" cy="3048000"/>
          </a:xfrm>
          <a:prstGeom prst="rect">
            <a:avLst/>
          </a:prstGeom>
        </p:spPr>
      </p:pic>
      <p:pic>
        <p:nvPicPr>
          <p:cNvPr id="19" name="그래픽 18" descr="프레젠테이션 미디어 단색으로 채워진">
            <a:extLst>
              <a:ext uri="{FF2B5EF4-FFF2-40B4-BE49-F238E27FC236}">
                <a16:creationId xmlns:a16="http://schemas.microsoft.com/office/drawing/2014/main" id="{AE0CBC62-52C2-E311-8F6E-481E0A469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18731" y="5784285"/>
            <a:ext cx="2743200" cy="2743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A5E370-FB1E-920F-6C38-0E60DF235DA6}"/>
              </a:ext>
            </a:extLst>
          </p:cNvPr>
          <p:cNvSpPr txBox="1"/>
          <p:nvPr/>
        </p:nvSpPr>
        <p:spPr>
          <a:xfrm>
            <a:off x="985714" y="2410500"/>
            <a:ext cx="15321086" cy="80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Execution</a:t>
            </a:r>
            <a:r>
              <a:rPr lang="en-US" altLang="ko-KR" sz="3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:</a:t>
            </a:r>
            <a:endParaRPr kumimoji="0" lang="en-US" altLang="ko-KR" sz="3400" b="0" i="0" u="none" strike="noStrike" kern="1200" cap="none" spc="0" normalizeH="0" baseline="0" noProof="0" dirty="0">
              <a:ln>
                <a:noFill/>
              </a:ln>
              <a:solidFill>
                <a:srgbClr val="111433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EBE493-39C8-A473-A4C5-A3D03ACB0ADA}"/>
              </a:ext>
            </a:extLst>
          </p:cNvPr>
          <p:cNvSpPr txBox="1"/>
          <p:nvPr/>
        </p:nvSpPr>
        <p:spPr>
          <a:xfrm>
            <a:off x="985714" y="5677971"/>
            <a:ext cx="15321086" cy="801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Input type </a:t>
            </a:r>
            <a:r>
              <a:rPr lang="en-US" altLang="ko-KR" sz="3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:</a:t>
            </a:r>
            <a:endParaRPr kumimoji="0" lang="en-US" altLang="ko-KR" sz="3400" b="0" i="0" u="none" strike="noStrike" kern="1200" cap="none" spc="0" normalizeH="0" baseline="0" noProof="0" dirty="0">
              <a:ln>
                <a:noFill/>
              </a:ln>
              <a:solidFill>
                <a:srgbClr val="111433"/>
              </a:solidFill>
              <a:effectLst/>
              <a:uLnTx/>
              <a:uFillTx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25CD8B77-066C-B4DF-37AB-F59ED992C4C7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F878F121-4FB6-8E7F-2C69-75C31BABE5AB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9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7">
            <a:extLst>
              <a:ext uri="{FF2B5EF4-FFF2-40B4-BE49-F238E27FC236}">
                <a16:creationId xmlns:a16="http://schemas.microsoft.com/office/drawing/2014/main" id="{20DF288E-9F09-BCDE-63C5-94D891C6A7C8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7" name="Object 27">
              <a:extLst>
                <a:ext uri="{FF2B5EF4-FFF2-40B4-BE49-F238E27FC236}">
                  <a16:creationId xmlns:a16="http://schemas.microsoft.com/office/drawing/2014/main" id="{B70AF234-9C4C-CD61-0B99-97D11CB70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73FEBE-8C00-E109-D0F2-4EB460BF29BF}"/>
              </a:ext>
            </a:extLst>
          </p:cNvPr>
          <p:cNvSpPr txBox="1"/>
          <p:nvPr/>
        </p:nvSpPr>
        <p:spPr>
          <a:xfrm>
            <a:off x="1379654" y="2371117"/>
            <a:ext cx="15321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‘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화면해설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365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’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A7368-90A5-9BCA-FA69-AEF0B036E6F0}"/>
              </a:ext>
            </a:extLst>
          </p:cNvPr>
          <p:cNvSpPr txBox="1"/>
          <p:nvPr/>
        </p:nvSpPr>
        <p:spPr>
          <a:xfrm>
            <a:off x="3217273" y="3312811"/>
            <a:ext cx="16049628" cy="5847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800" dirty="0">
                <a:latin typeface="+mn-ea"/>
              </a:rPr>
              <a:t>For innate blindness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" altLang="ko-KR" sz="2800" dirty="0">
                <a:latin typeface="+mn-ea"/>
              </a:rPr>
              <a:t>Elementary school students can understand</a:t>
            </a:r>
          </a:p>
          <a:p>
            <a:pPr>
              <a:lnSpc>
                <a:spcPct val="150000"/>
              </a:lnSpc>
            </a:pPr>
            <a:r>
              <a:rPr lang="en" altLang="ko-Kore-KR" sz="2800" dirty="0">
                <a:latin typeface="+mn-ea"/>
              </a:rPr>
              <a:t>Considering that the non-disabled will watch it together</a:t>
            </a:r>
          </a:p>
          <a:p>
            <a:endParaRPr lang="en-US" altLang="ko-KR" sz="2800" dirty="0">
              <a:latin typeface="+mn-ea"/>
            </a:endParaRPr>
          </a:p>
          <a:p>
            <a:r>
              <a:rPr lang="en" altLang="ko-KR" sz="2800" dirty="0">
                <a:latin typeface="+mn-ea"/>
              </a:rPr>
              <a:t>Curious sounds, characters, times and places, visual information, situations, directives</a:t>
            </a:r>
          </a:p>
          <a:p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" altLang="ko-KR" sz="2800" dirty="0">
                <a:latin typeface="+mn-ea"/>
              </a:rPr>
              <a:t>From the observer's point of view</a:t>
            </a:r>
            <a:r>
              <a:rPr lang="en-US" altLang="ko-KR" sz="2800" dirty="0">
                <a:latin typeface="+mn-ea"/>
              </a:rPr>
              <a:t>, </a:t>
            </a:r>
            <a:r>
              <a:rPr lang="en" altLang="ko-KR" sz="2800" dirty="0">
                <a:latin typeface="+mn-ea"/>
              </a:rPr>
              <a:t>In the empty space between lines</a:t>
            </a:r>
            <a:r>
              <a:rPr lang="en-US" altLang="ko-KR" sz="28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" altLang="ko-KR" sz="2800" dirty="0">
                <a:latin typeface="+mn-ea"/>
              </a:rPr>
              <a:t>Present form from an observer's point of view</a:t>
            </a:r>
            <a:r>
              <a:rPr lang="en-US" altLang="ko-KR" sz="28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" altLang="ko-KR" sz="2800" dirty="0">
                <a:latin typeface="+mn-ea"/>
              </a:rPr>
              <a:t>The commentary doesn't come out before the screen</a:t>
            </a:r>
            <a:r>
              <a:rPr lang="en-US" altLang="ko-KR" sz="28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" altLang="ko-KR" sz="2800" dirty="0">
                <a:latin typeface="+mn-ea"/>
              </a:rPr>
              <a:t>Can draw a picture with a natural sentence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1E790-96CA-2B86-C1DA-045758B3FA3F}"/>
              </a:ext>
            </a:extLst>
          </p:cNvPr>
          <p:cNvSpPr txBox="1"/>
          <p:nvPr/>
        </p:nvSpPr>
        <p:spPr>
          <a:xfrm>
            <a:off x="985714" y="1314665"/>
            <a:ext cx="15321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</a:t>
            </a:r>
            <a:r>
              <a:rPr lang="ko-KR" altLang="en-US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</a:t>
            </a:r>
            <a:r>
              <a:rPr lang="en-US" altLang="ko-KR" sz="44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direction</a:t>
            </a:r>
            <a:endParaRPr lang="ko-KR" altLang="en-US" sz="1100" dirty="0">
              <a:solidFill>
                <a:srgbClr val="4F5E8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3B2B1-2C1E-93A1-12D7-6A7EE6D4C3B5}"/>
              </a:ext>
            </a:extLst>
          </p:cNvPr>
          <p:cNvSpPr txBox="1"/>
          <p:nvPr/>
        </p:nvSpPr>
        <p:spPr>
          <a:xfrm>
            <a:off x="2068412" y="3377959"/>
            <a:ext cx="1148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3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1CDAA-FA7C-A826-DA23-5481A93AFA3A}"/>
              </a:ext>
            </a:extLst>
          </p:cNvPr>
          <p:cNvSpPr txBox="1"/>
          <p:nvPr/>
        </p:nvSpPr>
        <p:spPr>
          <a:xfrm>
            <a:off x="2068412" y="5525303"/>
            <a:ext cx="1148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6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DCC5C-DCAF-003A-0AAC-E463B774E509}"/>
              </a:ext>
            </a:extLst>
          </p:cNvPr>
          <p:cNvSpPr txBox="1"/>
          <p:nvPr/>
        </p:nvSpPr>
        <p:spPr>
          <a:xfrm>
            <a:off x="2068412" y="6551472"/>
            <a:ext cx="1148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5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: 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E4761D-6087-D42B-A462-10643516AB45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B92030C-55E3-C18D-BB13-8766892B3DA4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0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7">
            <a:extLst>
              <a:ext uri="{FF2B5EF4-FFF2-40B4-BE49-F238E27FC236}">
                <a16:creationId xmlns:a16="http://schemas.microsoft.com/office/drawing/2014/main" id="{D36FCBB3-C9C0-AE9F-ADC5-2806F144C72D}"/>
              </a:ext>
            </a:extLst>
          </p:cNvPr>
          <p:cNvGrpSpPr/>
          <p:nvPr/>
        </p:nvGrpSpPr>
        <p:grpSpPr>
          <a:xfrm>
            <a:off x="3187965" y="9595053"/>
            <a:ext cx="13809524" cy="47619"/>
            <a:chOff x="3187965" y="9455353"/>
            <a:chExt cx="13809524" cy="47619"/>
          </a:xfrm>
        </p:grpSpPr>
        <p:pic>
          <p:nvPicPr>
            <p:cNvPr id="33" name="Object 27">
              <a:extLst>
                <a:ext uri="{FF2B5EF4-FFF2-40B4-BE49-F238E27FC236}">
                  <a16:creationId xmlns:a16="http://schemas.microsoft.com/office/drawing/2014/main" id="{17D19334-9342-E659-D44D-7FE289C9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0DAEEEE-CA6A-0948-1B85-4B5E31F37B4E}"/>
              </a:ext>
            </a:extLst>
          </p:cNvPr>
          <p:cNvSpPr txBox="1"/>
          <p:nvPr/>
        </p:nvSpPr>
        <p:spPr>
          <a:xfrm>
            <a:off x="985714" y="1120201"/>
            <a:ext cx="15321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Expected d</a:t>
            </a:r>
            <a:r>
              <a:rPr lang="en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evelopment process</a:t>
            </a:r>
            <a:endParaRPr lang="ko-KR" altLang="en-US" sz="1100" dirty="0">
              <a:solidFill>
                <a:srgbClr val="4F5E8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261D29-21D9-8E2A-4AEF-56E3B88F0809}"/>
              </a:ext>
            </a:extLst>
          </p:cNvPr>
          <p:cNvSpPr txBox="1"/>
          <p:nvPr/>
        </p:nvSpPr>
        <p:spPr>
          <a:xfrm>
            <a:off x="457200" y="7360428"/>
            <a:ext cx="588655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200" dirty="0">
                <a:latin typeface="+mn-ea"/>
              </a:rPr>
              <a:t>Analyze information in screens and images</a:t>
            </a:r>
          </a:p>
          <a:p>
            <a:endParaRPr lang="en-US" altLang="ko-KR" sz="2200" dirty="0">
              <a:latin typeface="+mn-ea"/>
            </a:endParaRPr>
          </a:p>
          <a:p>
            <a:r>
              <a:rPr lang="en" altLang="ko-KR" sz="2200" dirty="0">
                <a:latin typeface="+mn-ea"/>
              </a:rPr>
              <a:t>e.g. sounds of curiosity, characters, times and places, </a:t>
            </a:r>
          </a:p>
          <a:p>
            <a:r>
              <a:rPr lang="en" altLang="ko-KR" sz="2200" dirty="0">
                <a:latin typeface="+mn-ea"/>
              </a:rPr>
              <a:t>Visual information (text, caption, situation)</a:t>
            </a:r>
            <a:endParaRPr lang="en-US" altLang="ko-KR" sz="2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72393C-FE92-F41F-2093-8326558F794F}"/>
              </a:ext>
            </a:extLst>
          </p:cNvPr>
          <p:cNvSpPr txBox="1"/>
          <p:nvPr/>
        </p:nvSpPr>
        <p:spPr>
          <a:xfrm>
            <a:off x="4799018" y="2507160"/>
            <a:ext cx="8916982" cy="1059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200" dirty="0">
                <a:latin typeface="+mn-ea"/>
              </a:rPr>
              <a:t>Which of the many pieces of information should be communicated?</a:t>
            </a:r>
          </a:p>
          <a:p>
            <a:pPr>
              <a:lnSpc>
                <a:spcPct val="150000"/>
              </a:lnSpc>
            </a:pPr>
            <a:r>
              <a:rPr lang="en" altLang="ko-KR" sz="2200" dirty="0">
                <a:latin typeface="+mn-ea"/>
              </a:rPr>
              <a:t>How will you deliver it?</a:t>
            </a:r>
            <a:endParaRPr lang="en-US" altLang="ko-KR" sz="22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B2B81E-EFDD-CDC5-1BA1-75F707CE937F}"/>
              </a:ext>
            </a:extLst>
          </p:cNvPr>
          <p:cNvSpPr txBox="1"/>
          <p:nvPr/>
        </p:nvSpPr>
        <p:spPr>
          <a:xfrm>
            <a:off x="8500360" y="7215581"/>
            <a:ext cx="9787640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+mn-ea"/>
              </a:rPr>
              <a:t>Is the line inserted into the empty space without overlapping?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+mn-ea"/>
              </a:rPr>
              <a:t>Is it expressed in the present form from the observer's point of view?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+mn-ea"/>
              </a:rPr>
              <a:t>Doesn't the voice commentary come out before the screen?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+mn-ea"/>
              </a:rPr>
              <a:t> </a:t>
            </a:r>
            <a:r>
              <a:rPr lang="en" altLang="ko-KR" sz="2200" dirty="0">
                <a:latin typeface="+mn-ea"/>
              </a:rPr>
              <a:t>Is it a natural sentence?</a:t>
            </a:r>
            <a:endParaRPr lang="en-US" altLang="ko-KR" sz="2200" dirty="0">
              <a:latin typeface="+mn-ea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051BB51-11A8-E093-7F9B-BD22CFD51330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375CEDAF-E989-C90C-F73A-56CB7EC6DABD}"/>
              </a:ext>
            </a:extLst>
          </p:cNvPr>
          <p:cNvSpPr txBox="1"/>
          <p:nvPr/>
        </p:nvSpPr>
        <p:spPr>
          <a:xfrm>
            <a:off x="1048782" y="95041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9C26E9-36D7-495D-E65E-642460AC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51" y="3893126"/>
            <a:ext cx="1616189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4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2569" y="2060728"/>
            <a:ext cx="7102121" cy="6574277"/>
            <a:chOff x="1279535" y="2542514"/>
            <a:chExt cx="6729302" cy="6092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9535" y="2542514"/>
              <a:ext cx="6729302" cy="6092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914" y="1493602"/>
            <a:ext cx="7102121" cy="552381"/>
            <a:chOff x="1279879" y="2006274"/>
            <a:chExt cx="6728615" cy="552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9879" y="2006274"/>
              <a:ext cx="6728615" cy="55238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51429" y="1569737"/>
            <a:ext cx="38915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9FAFD"/>
                </a:solidFill>
                <a:latin typeface="+mn-ea"/>
              </a:rPr>
              <a:t>Algorithms</a:t>
            </a:r>
            <a:endParaRPr lang="en-US" dirty="0">
              <a:latin typeface="+mn-e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8782" y="2227472"/>
            <a:ext cx="8537921" cy="6278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en" altLang="ko-KR" sz="2100" dirty="0">
                <a:solidFill>
                  <a:prstClr val="black"/>
                </a:solidFill>
                <a:latin typeface="나눔스퀘어라운드 Regular"/>
              </a:rPr>
              <a:t>Keyword and Key Sentence Extraction Using </a:t>
            </a:r>
            <a:r>
              <a:rPr lang="en-US" altLang="ko-KR" sz="2100" b="1" dirty="0" err="1">
                <a:solidFill>
                  <a:srgbClr val="4F5E8E"/>
                </a:solidFill>
                <a:latin typeface="나눔스퀘어라운드 Regular"/>
              </a:rPr>
              <a:t>TextRank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  <a:p>
            <a:pPr lvl="0">
              <a:defRPr/>
            </a:pPr>
            <a:r>
              <a:rPr lang="en" altLang="ko-KR" sz="2100" dirty="0">
                <a:solidFill>
                  <a:prstClr val="black"/>
                </a:solidFill>
                <a:latin typeface="나눔스퀘어라운드 Regular"/>
              </a:rPr>
              <a:t>Real-time </a:t>
            </a:r>
            <a:r>
              <a:rPr lang="en-US" altLang="ko-KR" sz="2100" b="1" dirty="0">
                <a:solidFill>
                  <a:srgbClr val="4F5E8E"/>
                </a:solidFill>
                <a:latin typeface="나눔스퀘어라운드 Regular"/>
              </a:rPr>
              <a:t>Image Recognition</a:t>
            </a:r>
            <a:r>
              <a:rPr lang="ko-KR" altLang="en-US" sz="2100" dirty="0">
                <a:solidFill>
                  <a:prstClr val="black"/>
                </a:solidFill>
                <a:latin typeface="나눔스퀘어라운드 Regular"/>
              </a:rPr>
              <a:t> </a:t>
            </a:r>
            <a:r>
              <a:rPr lang="en" altLang="ko-KR" sz="2100" dirty="0">
                <a:solidFill>
                  <a:prstClr val="black"/>
                </a:solidFill>
                <a:latin typeface="나눔스퀘어라운드 Regular"/>
              </a:rPr>
              <a:t>Open Source Algorithm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OR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스퀘어라운드 Regular"/>
              </a:rPr>
              <a:t>File detection &amp; image extraction </a:t>
            </a:r>
          </a:p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스퀘어라운드 Regular"/>
              </a:rPr>
              <a:t>after Python image capture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나눔스퀘어라운드 Regular"/>
              <a:ea typeface="나눔스퀘어라운드 Regular"/>
            </a:endParaRPr>
          </a:p>
          <a:p>
            <a:pPr>
              <a:defRPr/>
            </a:pPr>
            <a:r>
              <a:rPr lang="en" altLang="ko-KR" sz="2400" dirty="0">
                <a:solidFill>
                  <a:prstClr val="black"/>
                </a:solidFill>
                <a:latin typeface="나눔스퀘어라운드 Regular"/>
              </a:rPr>
              <a:t>Open pose algorithms to understand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8695892" y="4582621"/>
            <a:ext cx="671340" cy="714540"/>
            <a:chOff x="13087223" y="2624644"/>
            <a:chExt cx="671340" cy="7145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7223" y="2624644"/>
              <a:ext cx="671340" cy="714540"/>
            </a:xfrm>
            <a:prstGeom prst="rect">
              <a:avLst/>
            </a:prstGeom>
          </p:spPr>
        </p:pic>
      </p:grpSp>
      <p:sp>
        <p:nvSpPr>
          <p:cNvPr id="35" name="Object 15">
            <a:extLst>
              <a:ext uri="{FF2B5EF4-FFF2-40B4-BE49-F238E27FC236}">
                <a16:creationId xmlns:a16="http://schemas.microsoft.com/office/drawing/2014/main" id="{F10803EA-1B70-4B75-4DC2-7F2E97B9B2D8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</a:t>
            </a:r>
            <a:r>
              <a:rPr lang="ko-KR" alt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졸업작품 </a:t>
            </a:r>
            <a:r>
              <a:rPr lang="en-US" altLang="ko-KR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Ⅰ</a:t>
            </a:r>
            <a:endParaRPr lang="en-US" dirty="0"/>
          </a:p>
        </p:txBody>
      </p:sp>
      <p:grpSp>
        <p:nvGrpSpPr>
          <p:cNvPr id="38" name="그룹 1007">
            <a:extLst>
              <a:ext uri="{FF2B5EF4-FFF2-40B4-BE49-F238E27FC236}">
                <a16:creationId xmlns:a16="http://schemas.microsoft.com/office/drawing/2014/main" id="{B933279A-2FCD-B3C8-8D1A-72E3A494DC02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0" name="Object 27">
              <a:extLst>
                <a:ext uri="{FF2B5EF4-FFF2-40B4-BE49-F238E27FC236}">
                  <a16:creationId xmlns:a16="http://schemas.microsoft.com/office/drawing/2014/main" id="{819DCEBA-513C-8B2F-2780-A8EDA90AF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BD5ED4CE-F4BF-1A97-E4D5-4DA1CF698362}"/>
              </a:ext>
            </a:extLst>
          </p:cNvPr>
          <p:cNvGrpSpPr/>
          <p:nvPr/>
        </p:nvGrpSpPr>
        <p:grpSpPr>
          <a:xfrm>
            <a:off x="10054287" y="2045984"/>
            <a:ext cx="6729302" cy="6589022"/>
            <a:chOff x="1279535" y="2542514"/>
            <a:chExt cx="6729302" cy="6092491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A468EE9C-905B-853F-EE5B-057052E4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9535" y="2542514"/>
              <a:ext cx="6729302" cy="6092491"/>
            </a:xfrm>
            <a:prstGeom prst="rect">
              <a:avLst/>
            </a:prstGeom>
          </p:spPr>
        </p:pic>
      </p:grpSp>
      <p:grpSp>
        <p:nvGrpSpPr>
          <p:cNvPr id="45" name="그룹 1004">
            <a:extLst>
              <a:ext uri="{FF2B5EF4-FFF2-40B4-BE49-F238E27FC236}">
                <a16:creationId xmlns:a16="http://schemas.microsoft.com/office/drawing/2014/main" id="{D017A8FD-2A36-7366-D2E6-C6F5F3AE0DC8}"/>
              </a:ext>
            </a:extLst>
          </p:cNvPr>
          <p:cNvGrpSpPr/>
          <p:nvPr/>
        </p:nvGrpSpPr>
        <p:grpSpPr>
          <a:xfrm>
            <a:off x="10054631" y="1498165"/>
            <a:ext cx="6728615" cy="552381"/>
            <a:chOff x="1279879" y="2006274"/>
            <a:chExt cx="6728615" cy="552381"/>
          </a:xfrm>
        </p:grpSpPr>
        <p:pic>
          <p:nvPicPr>
            <p:cNvPr id="46" name="Object 14">
              <a:extLst>
                <a:ext uri="{FF2B5EF4-FFF2-40B4-BE49-F238E27FC236}">
                  <a16:creationId xmlns:a16="http://schemas.microsoft.com/office/drawing/2014/main" id="{3A4967C3-3D9B-655B-D059-865354E3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9879" y="2006274"/>
              <a:ext cx="6728615" cy="552381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76E20EF2-CCAC-07C4-44D1-AE6BFE6D5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456" y="4666075"/>
            <a:ext cx="4075319" cy="21377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67A44A8-F4C6-2989-4525-3DBBDDCFA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630" y="5171707"/>
            <a:ext cx="3200400" cy="1126435"/>
          </a:xfrm>
          <a:prstGeom prst="rect">
            <a:avLst/>
          </a:prstGeom>
        </p:spPr>
      </p:pic>
      <p:sp>
        <p:nvSpPr>
          <p:cNvPr id="49" name="Object 17">
            <a:extLst>
              <a:ext uri="{FF2B5EF4-FFF2-40B4-BE49-F238E27FC236}">
                <a16:creationId xmlns:a16="http://schemas.microsoft.com/office/drawing/2014/main" id="{A4E8DB7C-7147-B72B-060B-2C2832D9C86A}"/>
              </a:ext>
            </a:extLst>
          </p:cNvPr>
          <p:cNvSpPr txBox="1"/>
          <p:nvPr/>
        </p:nvSpPr>
        <p:spPr>
          <a:xfrm>
            <a:off x="11473146" y="1569737"/>
            <a:ext cx="38915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9FAFD"/>
                </a:solidFill>
                <a:latin typeface="+mn-ea"/>
              </a:rPr>
              <a:t>API Usage</a:t>
            </a:r>
            <a:endParaRPr lang="en-US" dirty="0">
              <a:latin typeface="+mn-ea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94A3B1B-E07A-27DF-9606-9C5C16617B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8673" y="6332293"/>
            <a:ext cx="5127059" cy="144254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1FFEB71-4262-595F-5261-3D843A5898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9379" y="2780319"/>
            <a:ext cx="5446978" cy="2551278"/>
          </a:xfrm>
          <a:prstGeom prst="rect">
            <a:avLst/>
          </a:prstGeom>
        </p:spPr>
      </p:pic>
      <p:sp>
        <p:nvSpPr>
          <p:cNvPr id="52" name="Object 19">
            <a:extLst>
              <a:ext uri="{FF2B5EF4-FFF2-40B4-BE49-F238E27FC236}">
                <a16:creationId xmlns:a16="http://schemas.microsoft.com/office/drawing/2014/main" id="{C540FA00-56B1-43A2-D2A3-2EEFEC9317D5}"/>
              </a:ext>
            </a:extLst>
          </p:cNvPr>
          <p:cNvSpPr txBox="1"/>
          <p:nvPr/>
        </p:nvSpPr>
        <p:spPr>
          <a:xfrm>
            <a:off x="10339379" y="2246692"/>
            <a:ext cx="86198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en" altLang="ko-KR" sz="2400" dirty="0">
                <a:solidFill>
                  <a:prstClr val="black"/>
                </a:solidFill>
                <a:latin typeface="나눔스퀘어라운드 Regular"/>
              </a:rPr>
              <a:t>TTS service for voice commentary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53" name="Object 19">
            <a:extLst>
              <a:ext uri="{FF2B5EF4-FFF2-40B4-BE49-F238E27FC236}">
                <a16:creationId xmlns:a16="http://schemas.microsoft.com/office/drawing/2014/main" id="{B09694DB-7D72-A736-C045-71CE15CA4C02}"/>
              </a:ext>
            </a:extLst>
          </p:cNvPr>
          <p:cNvSpPr txBox="1"/>
          <p:nvPr/>
        </p:nvSpPr>
        <p:spPr>
          <a:xfrm>
            <a:off x="10339379" y="5366793"/>
            <a:ext cx="861986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en" altLang="ko-KR" sz="2400" dirty="0">
                <a:solidFill>
                  <a:prstClr val="black"/>
                </a:solidFill>
                <a:latin typeface="나눔스퀘어라운드 Regular"/>
              </a:rPr>
              <a:t>Recognition services for</a:t>
            </a:r>
          </a:p>
          <a:p>
            <a:pPr lvl="0">
              <a:defRPr/>
            </a:pPr>
            <a:r>
              <a:rPr lang="en" altLang="ko-KR" sz="2400" dirty="0">
                <a:solidFill>
                  <a:prstClr val="black"/>
                </a:solidFill>
                <a:latin typeface="나눔스퀘어라운드 Regular"/>
              </a:rPr>
              <a:t> voice analysis and segment identification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/>
              <a:ea typeface="나눔스퀘어라운드 Regular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E427B2-41C0-58FB-B1F9-4448D3CB8454}"/>
              </a:ext>
            </a:extLst>
          </p:cNvPr>
          <p:cNvSpPr txBox="1"/>
          <p:nvPr/>
        </p:nvSpPr>
        <p:spPr>
          <a:xfrm>
            <a:off x="10107967" y="8125105"/>
            <a:ext cx="9146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https://speech-api.kakao.com/#speechRecognition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689097-529E-7680-5A27-A5E388FB3844}"/>
              </a:ext>
            </a:extLst>
          </p:cNvPr>
          <p:cNvSpPr txBox="1"/>
          <p:nvPr/>
        </p:nvSpPr>
        <p:spPr>
          <a:xfrm>
            <a:off x="1079183" y="7849695"/>
            <a:ext cx="9146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https://github.com/CMU-Perceptual-Computing-Lab/openpose</a:t>
            </a:r>
            <a:endParaRPr lang="ko-KR" altLang="en-US" dirty="0"/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EEB278C6-FBC0-F5BE-A876-EB5CE0842223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3053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343663-2291-9BF4-8944-39E5ED50D484}"/>
              </a:ext>
            </a:extLst>
          </p:cNvPr>
          <p:cNvSpPr txBox="1"/>
          <p:nvPr/>
        </p:nvSpPr>
        <p:spPr>
          <a:xfrm>
            <a:off x="533400" y="1409700"/>
            <a:ext cx="1775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+mn-ea"/>
              </a:rPr>
              <a:t>Calculate how much a word has to do with another sentence in </a:t>
            </a:r>
            <a:r>
              <a:rPr lang="en-US" altLang="ko-KR" sz="3600" b="1" dirty="0">
                <a:latin typeface="+mn-ea"/>
              </a:rPr>
              <a:t>text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68F49-65CD-4786-CAC9-9A894AEA5C2A}"/>
              </a:ext>
            </a:extLst>
          </p:cNvPr>
          <p:cNvSpPr txBox="1"/>
          <p:nvPr/>
        </p:nvSpPr>
        <p:spPr>
          <a:xfrm>
            <a:off x="533400" y="495300"/>
            <a:ext cx="17754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1. </a:t>
            </a:r>
            <a:r>
              <a:rPr lang="en-US" altLang="ko-KR" sz="4000" dirty="0" err="1">
                <a:latin typeface="+mj-ea"/>
                <a:ea typeface="+mj-ea"/>
              </a:rPr>
              <a:t>TextRank</a:t>
            </a:r>
            <a:r>
              <a:rPr lang="en-US" altLang="ko-KR" sz="4000" dirty="0">
                <a:latin typeface="+mj-ea"/>
                <a:ea typeface="+mj-ea"/>
              </a:rPr>
              <a:t> algorithm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E9238-A9A6-89BD-CC05-366AF16A6447}"/>
              </a:ext>
            </a:extLst>
          </p:cNvPr>
          <p:cNvSpPr txBox="1"/>
          <p:nvPr/>
        </p:nvSpPr>
        <p:spPr>
          <a:xfrm>
            <a:off x="1295400" y="3063249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n-ea"/>
              </a:rPr>
              <a:t>#**#!</a:t>
            </a:r>
            <a:endParaRPr lang="ko-KR" altLang="en-US" sz="32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CC8E1-BA56-88FB-E29A-6898D3C35B81}"/>
              </a:ext>
            </a:extLst>
          </p:cNvPr>
          <p:cNvSpPr txBox="1"/>
          <p:nvPr/>
        </p:nvSpPr>
        <p:spPr>
          <a:xfrm>
            <a:off x="3200400" y="4371061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n-ea"/>
              </a:rPr>
              <a:t>@^&amp;(#</a:t>
            </a:r>
            <a:endParaRPr lang="ko-KR" altLang="en-US" sz="3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24437-D5AD-9EF0-ACE0-EF2079644839}"/>
              </a:ext>
            </a:extLst>
          </p:cNvPr>
          <p:cNvSpPr txBox="1"/>
          <p:nvPr/>
        </p:nvSpPr>
        <p:spPr>
          <a:xfrm>
            <a:off x="1104900" y="5656301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n-ea"/>
              </a:rPr>
              <a:t>@)!(*</a:t>
            </a:r>
            <a:endParaRPr lang="ko-KR" altLang="en-US" sz="32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924AB-3C35-DD5C-7694-80CC07C1A1A8}"/>
              </a:ext>
            </a:extLst>
          </p:cNvPr>
          <p:cNvSpPr txBox="1"/>
          <p:nvPr/>
        </p:nvSpPr>
        <p:spPr>
          <a:xfrm>
            <a:off x="4191000" y="6568449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n-ea"/>
              </a:rPr>
              <a:t>^%*$@</a:t>
            </a:r>
            <a:endParaRPr lang="ko-KR" altLang="en-US" sz="32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C3D7E-A84E-A3B8-3C6D-940A3B2E8A83}"/>
              </a:ext>
            </a:extLst>
          </p:cNvPr>
          <p:cNvSpPr txBox="1"/>
          <p:nvPr/>
        </p:nvSpPr>
        <p:spPr>
          <a:xfrm>
            <a:off x="5419165" y="2635357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n-ea"/>
              </a:rPr>
              <a:t>%#(*@@</a:t>
            </a:r>
            <a:endParaRPr lang="ko-KR" altLang="en-US" sz="3200" dirty="0">
              <a:latin typeface="+mn-ea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6724DBA5-8528-C97E-37A2-715EC63BA6F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819400" y="2927745"/>
            <a:ext cx="2599765" cy="427892"/>
          </a:xfrm>
          <a:prstGeom prst="curvedConnector3">
            <a:avLst>
              <a:gd name="adj1" fmla="val 50000"/>
            </a:avLst>
          </a:prstGeom>
          <a:ln w="28575">
            <a:solidFill>
              <a:srgbClr val="4F5E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2B4B309-6BA8-9B30-7759-67058B8BE3D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324281" y="4238143"/>
            <a:ext cx="2323238" cy="1143000"/>
          </a:xfrm>
          <a:prstGeom prst="curvedConnector3">
            <a:avLst/>
          </a:prstGeom>
          <a:ln w="28575">
            <a:solidFill>
              <a:srgbClr val="4F5E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0C9456D9-742A-9C13-88AA-8C56EE01B7B4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3124200" y="5794036"/>
            <a:ext cx="1905001" cy="228600"/>
          </a:xfrm>
          <a:prstGeom prst="curvedConnector2">
            <a:avLst/>
          </a:prstGeom>
          <a:ln w="28575">
            <a:solidFill>
              <a:srgbClr val="4F5E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B5F515B2-3AC6-CB42-D4F3-EAEC6FCB9655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4724400" y="3220132"/>
            <a:ext cx="1875865" cy="1443317"/>
          </a:xfrm>
          <a:prstGeom prst="curvedConnector2">
            <a:avLst/>
          </a:prstGeom>
          <a:ln w="28575">
            <a:solidFill>
              <a:srgbClr val="4F5E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FB6BC388-C358-F14A-6D11-3F4D70D89B63}"/>
              </a:ext>
            </a:extLst>
          </p:cNvPr>
          <p:cNvCxnSpPr>
            <a:endCxn id="13" idx="3"/>
          </p:cNvCxnSpPr>
          <p:nvPr/>
        </p:nvCxnSpPr>
        <p:spPr>
          <a:xfrm rot="5400000" flipH="1" flipV="1">
            <a:off x="5048337" y="4127809"/>
            <a:ext cx="3933091" cy="1532965"/>
          </a:xfrm>
          <a:prstGeom prst="curvedConnector4">
            <a:avLst>
              <a:gd name="adj1" fmla="val 46283"/>
              <a:gd name="adj2" fmla="val 114912"/>
            </a:avLst>
          </a:prstGeom>
          <a:ln w="28575">
            <a:solidFill>
              <a:srgbClr val="4F5E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E15016-5B3E-56AB-EB07-3D54C20DAA79}"/>
              </a:ext>
            </a:extLst>
          </p:cNvPr>
          <p:cNvSpPr txBox="1"/>
          <p:nvPr/>
        </p:nvSpPr>
        <p:spPr>
          <a:xfrm>
            <a:off x="8839200" y="2927746"/>
            <a:ext cx="8686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+mn-ea"/>
              </a:rPr>
              <a:t>Connect </a:t>
            </a:r>
            <a:r>
              <a:rPr lang="en-US" altLang="ko-KR" sz="3600" dirty="0">
                <a:latin typeface="+mn-ea"/>
                <a:sym typeface="Wingdings" panose="05000000000000000000" pitchFamily="2" charset="2"/>
              </a:rPr>
              <a:t> Vote!</a:t>
            </a:r>
          </a:p>
          <a:p>
            <a:endParaRPr lang="en-US" altLang="ko-KR" sz="3600" b="1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3600" b="1" dirty="0">
                <a:solidFill>
                  <a:srgbClr val="4F5E8E"/>
                </a:solidFill>
                <a:latin typeface="+mn-ea"/>
                <a:sym typeface="Wingdings" panose="05000000000000000000" pitchFamily="2" charset="2"/>
              </a:rPr>
              <a:t>More voted </a:t>
            </a:r>
            <a:r>
              <a:rPr lang="en-US" altLang="ko-KR" sz="3600" b="1" dirty="0">
                <a:latin typeface="+mn-ea"/>
                <a:sym typeface="Wingdings" panose="05000000000000000000" pitchFamily="2" charset="2"/>
              </a:rPr>
              <a:t>node  </a:t>
            </a:r>
            <a:r>
              <a:rPr lang="en-US" altLang="ko-KR" sz="3600" b="1" dirty="0">
                <a:solidFill>
                  <a:srgbClr val="4F5E8E"/>
                </a:solidFill>
                <a:latin typeface="+mn-ea"/>
                <a:sym typeface="Wingdings" panose="05000000000000000000" pitchFamily="2" charset="2"/>
              </a:rPr>
              <a:t>Importance</a:t>
            </a:r>
            <a:r>
              <a:rPr lang="en-US" altLang="ko-KR" sz="3600" b="1" dirty="0">
                <a:latin typeface="+mn-ea"/>
                <a:sym typeface="Wingdings" panose="05000000000000000000" pitchFamily="2" charset="2"/>
              </a:rPr>
              <a:t> up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1F919C1-3A8F-11B7-23E5-0F95EF60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8" y="7256500"/>
            <a:ext cx="9335261" cy="6390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758748D-742F-999D-61D0-A7DFEFD59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09" y="8063264"/>
            <a:ext cx="9416156" cy="8089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6230AFD-B213-1ABC-F390-B96DB0FC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39" y="9096672"/>
            <a:ext cx="9335261" cy="6309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1AE6142-D3EB-7793-940D-781F5993B24A}"/>
              </a:ext>
            </a:extLst>
          </p:cNvPr>
          <p:cNvSpPr txBox="1"/>
          <p:nvPr/>
        </p:nvSpPr>
        <p:spPr>
          <a:xfrm>
            <a:off x="10363200" y="7440430"/>
            <a:ext cx="7696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+mn-ea"/>
              </a:rPr>
              <a:t>Summarize whole text data/audio data</a:t>
            </a:r>
          </a:p>
          <a:p>
            <a:r>
              <a:rPr lang="en-US" altLang="ko-KR" sz="3600" b="1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3600" b="1" dirty="0">
                <a:solidFill>
                  <a:srgbClr val="4F5E8E"/>
                </a:solidFill>
                <a:latin typeface="+mn-ea"/>
                <a:sym typeface="Wingdings" panose="05000000000000000000" pitchFamily="2" charset="2"/>
              </a:rPr>
              <a:t>Find context, important data</a:t>
            </a:r>
            <a:endParaRPr lang="ko-KR" altLang="en-US" sz="3600" b="1" dirty="0">
              <a:solidFill>
                <a:srgbClr val="4F5E8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688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1AB94-D4D1-2754-1291-C1E1A41DDE27}"/>
              </a:ext>
            </a:extLst>
          </p:cNvPr>
          <p:cNvSpPr txBox="1"/>
          <p:nvPr/>
        </p:nvSpPr>
        <p:spPr>
          <a:xfrm>
            <a:off x="533400" y="1409700"/>
            <a:ext cx="1775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+mn-ea"/>
              </a:rPr>
              <a:t>Using </a:t>
            </a: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Python library</a:t>
            </a:r>
            <a:r>
              <a:rPr lang="en-US" altLang="ko-KR" sz="3600" dirty="0">
                <a:latin typeface="+mn-ea"/>
              </a:rPr>
              <a:t>, capture the screen itself on your computer screen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93AFB-01D9-6102-8332-8D91BD1B62C0}"/>
              </a:ext>
            </a:extLst>
          </p:cNvPr>
          <p:cNvSpPr txBox="1"/>
          <p:nvPr/>
        </p:nvSpPr>
        <p:spPr>
          <a:xfrm>
            <a:off x="533400" y="495300"/>
            <a:ext cx="17754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2. Generate Image data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9BACC-88ED-2551-C2C3-2BE7F7637658}"/>
              </a:ext>
            </a:extLst>
          </p:cNvPr>
          <p:cNvSpPr txBox="1"/>
          <p:nvPr/>
        </p:nvSpPr>
        <p:spPr>
          <a:xfrm>
            <a:off x="564776" y="2262545"/>
            <a:ext cx="14141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+mn-ea"/>
              </a:rPr>
              <a:t>Advantages: </a:t>
            </a:r>
            <a:r>
              <a:rPr lang="en-US" altLang="ko-KR" sz="3600" b="1" dirty="0">
                <a:latin typeface="+mn-ea"/>
              </a:rPr>
              <a:t>Simple code, fast execution, wide range of use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1B6890-D29B-4F4E-F510-00591125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3" y="3613150"/>
            <a:ext cx="8695986" cy="3060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BAB7E-63C0-CD27-012F-7AC39901067B}"/>
              </a:ext>
            </a:extLst>
          </p:cNvPr>
          <p:cNvSpPr txBox="1"/>
          <p:nvPr/>
        </p:nvSpPr>
        <p:spPr>
          <a:xfrm>
            <a:off x="1124226" y="7324530"/>
            <a:ext cx="6795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1) Capture image on screen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B534A-A071-D23B-5512-A8F6F1B12DD6}"/>
              </a:ext>
            </a:extLst>
          </p:cNvPr>
          <p:cNvSpPr txBox="1"/>
          <p:nvPr/>
        </p:nvSpPr>
        <p:spPr>
          <a:xfrm>
            <a:off x="10368528" y="7324530"/>
            <a:ext cx="6795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2) Extract text from image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CCE60C-89C8-F46D-8F44-113CFBB0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528" y="3265331"/>
            <a:ext cx="6795249" cy="3506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1C2626-5474-A93C-731F-83CA89312AD3}"/>
              </a:ext>
            </a:extLst>
          </p:cNvPr>
          <p:cNvSpPr txBox="1"/>
          <p:nvPr/>
        </p:nvSpPr>
        <p:spPr>
          <a:xfrm>
            <a:off x="578222" y="8180178"/>
            <a:ext cx="116899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F5E8E"/>
                </a:solidFill>
                <a:latin typeface="+mn-ea"/>
              </a:rPr>
              <a:t>Image capture </a:t>
            </a:r>
            <a:r>
              <a:rPr lang="en-US" altLang="ko-KR" sz="4000" dirty="0">
                <a:solidFill>
                  <a:srgbClr val="4F5E8E"/>
                </a:solidFill>
                <a:latin typeface="+mn-ea"/>
                <a:sym typeface="Wingdings" panose="05000000000000000000" pitchFamily="2" charset="2"/>
              </a:rPr>
              <a:t> find text data</a:t>
            </a:r>
            <a:endParaRPr lang="ko-KR" altLang="en-US" sz="4000" b="1" dirty="0">
              <a:solidFill>
                <a:srgbClr val="4F5E8E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0B416-B27A-22B2-438F-FE4DE2252D03}"/>
              </a:ext>
            </a:extLst>
          </p:cNvPr>
          <p:cNvSpPr txBox="1"/>
          <p:nvPr/>
        </p:nvSpPr>
        <p:spPr>
          <a:xfrm>
            <a:off x="533400" y="667385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</a:rPr>
              <a:t> PIL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library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-</a:t>
            </a:r>
            <a:r>
              <a:rPr lang="ko-KR" altLang="en-US" sz="2400" dirty="0">
                <a:latin typeface="+mn-ea"/>
              </a:rPr>
              <a:t>  </a:t>
            </a:r>
            <a:r>
              <a:rPr lang="en-US" altLang="ko-KR" sz="2400" dirty="0" err="1">
                <a:latin typeface="+mn-ea"/>
              </a:rPr>
              <a:t>ImageGrab.grab</a:t>
            </a:r>
            <a:r>
              <a:rPr lang="en-US" altLang="ko-KR" sz="2400" dirty="0">
                <a:latin typeface="+mn-ea"/>
              </a:rPr>
              <a:t>() 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BDBDE-1B40-749D-6F6E-79086D50459E}"/>
              </a:ext>
            </a:extLst>
          </p:cNvPr>
          <p:cNvSpPr txBox="1"/>
          <p:nvPr/>
        </p:nvSpPr>
        <p:spPr>
          <a:xfrm>
            <a:off x="266700" y="9191535"/>
            <a:ext cx="9867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</a:rPr>
              <a:t>Reference : </a:t>
            </a:r>
          </a:p>
          <a:p>
            <a:r>
              <a:rPr lang="en-US" altLang="ko-KR" sz="2400" dirty="0">
                <a:latin typeface="+mn-ea"/>
              </a:rPr>
              <a:t>https://brunch.co.kr/@moaikim/29 </a:t>
            </a:r>
          </a:p>
          <a:p>
            <a:r>
              <a:rPr lang="ko-KR" altLang="en-US" sz="2400" dirty="0">
                <a:latin typeface="+mn-ea"/>
              </a:rPr>
              <a:t>https://kolikim.tistory.com/41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3218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3D736-7AA8-969A-2A70-9D5EA7896582}"/>
              </a:ext>
            </a:extLst>
          </p:cNvPr>
          <p:cNvSpPr txBox="1"/>
          <p:nvPr/>
        </p:nvSpPr>
        <p:spPr>
          <a:xfrm>
            <a:off x="533400" y="1409700"/>
            <a:ext cx="1775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Tracks body movements,</a:t>
            </a:r>
            <a:r>
              <a:rPr lang="en-US" altLang="ko-KR" sz="3600" dirty="0">
                <a:latin typeface="+mn-ea"/>
              </a:rPr>
              <a:t> including hands and faces, based on Caffe and OpenCV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A5FED-5A0C-7A4B-C829-95CFD1AB23E2}"/>
              </a:ext>
            </a:extLst>
          </p:cNvPr>
          <p:cNvSpPr txBox="1"/>
          <p:nvPr/>
        </p:nvSpPr>
        <p:spPr>
          <a:xfrm>
            <a:off x="533400" y="495300"/>
            <a:ext cx="17754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3. </a:t>
            </a:r>
            <a:r>
              <a:rPr lang="en-US" altLang="ko-KR" sz="4000" dirty="0" err="1">
                <a:latin typeface="+mj-ea"/>
                <a:ea typeface="+mj-ea"/>
              </a:rPr>
              <a:t>OpenPose</a:t>
            </a:r>
            <a:r>
              <a:rPr lang="en-US" altLang="ko-KR" sz="4000" dirty="0">
                <a:latin typeface="+mj-ea"/>
                <a:ea typeface="+mj-ea"/>
              </a:rPr>
              <a:t> algorithm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AECA1-80D9-2C89-79E1-FC51DAC55706}"/>
              </a:ext>
            </a:extLst>
          </p:cNvPr>
          <p:cNvSpPr txBox="1"/>
          <p:nvPr/>
        </p:nvSpPr>
        <p:spPr>
          <a:xfrm>
            <a:off x="304800" y="7830621"/>
            <a:ext cx="17754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Reference : </a:t>
            </a:r>
          </a:p>
          <a:p>
            <a:r>
              <a:rPr lang="en-US" altLang="ko-KR" sz="2400" dirty="0">
                <a:hlinkClick r:id="rId2"/>
              </a:rPr>
              <a:t>https://hanryang1125.tistory.com/2</a:t>
            </a:r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https://hanryang1125.tistory.com/9?category=830058</a:t>
            </a:r>
            <a:endParaRPr lang="en-US" altLang="ko-KR" sz="2400" dirty="0"/>
          </a:p>
          <a:p>
            <a:r>
              <a:rPr lang="en-US" altLang="ko-KR" sz="2400" dirty="0">
                <a:hlinkClick r:id="rId4"/>
              </a:rPr>
              <a:t>https://huiyu.tistory.com/entry/Python-OpenPose-%EC%82%AC%EC%9A%A9%ED%95%B4%EB%B3%B4%EA%B8%B0%EC%9D%B4%EB%AF%B8%EC%A7%80%EB%B9%84%EB%94%94%EC%98%A4-OpenPose-%EA%B8%B0%EC%B4%88-%EC%9D%B4%ED%95%B4%ED%95%98%EA%B8%B0</a:t>
            </a:r>
            <a:endParaRPr lang="en-US" altLang="ko-KR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4E4D3D-E8CB-6272-0000-ED53EFE4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8360"/>
            <a:ext cx="6763314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392946-64E7-D2E1-E088-EC857F8B6A9E}"/>
              </a:ext>
            </a:extLst>
          </p:cNvPr>
          <p:cNvSpPr txBox="1"/>
          <p:nvPr/>
        </p:nvSpPr>
        <p:spPr>
          <a:xfrm>
            <a:off x="995082" y="6519326"/>
            <a:ext cx="12725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+mn-ea"/>
              </a:rPr>
              <a:t>If there are people in the data, </a:t>
            </a:r>
          </a:p>
          <a:p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analyze the pose </a:t>
            </a:r>
            <a:r>
              <a:rPr lang="en-US" altLang="ko-KR" sz="3600" dirty="0">
                <a:latin typeface="+mn-ea"/>
              </a:rPr>
              <a:t>to guide through what people are doing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754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35188-EB38-DE0D-C637-A89DF1F04CC2}"/>
              </a:ext>
            </a:extLst>
          </p:cNvPr>
          <p:cNvSpPr txBox="1"/>
          <p:nvPr/>
        </p:nvSpPr>
        <p:spPr>
          <a:xfrm>
            <a:off x="533400" y="1973578"/>
            <a:ext cx="1775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+mn-ea"/>
              </a:rPr>
              <a:t>1) Product detection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879F3-4059-608D-4DD4-397859C1C36F}"/>
              </a:ext>
            </a:extLst>
          </p:cNvPr>
          <p:cNvSpPr txBox="1"/>
          <p:nvPr/>
        </p:nvSpPr>
        <p:spPr>
          <a:xfrm>
            <a:off x="533400" y="495300"/>
            <a:ext cx="17754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4. Open API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878F9-7E0B-98B5-32BF-1276EB3869E4}"/>
              </a:ext>
            </a:extLst>
          </p:cNvPr>
          <p:cNvSpPr txBox="1"/>
          <p:nvPr/>
        </p:nvSpPr>
        <p:spPr>
          <a:xfrm>
            <a:off x="533400" y="2590774"/>
            <a:ext cx="17754600" cy="1669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+mn-ea"/>
              </a:rPr>
              <a:t>returns the location and type of </a:t>
            </a: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the product </a:t>
            </a:r>
            <a:r>
              <a:rPr lang="en-US" altLang="ko-KR" sz="3600" dirty="0">
                <a:latin typeface="+mn-ea"/>
              </a:rPr>
              <a:t>that exists in the image.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+mn-ea"/>
                <a:sym typeface="Wingdings" panose="05000000000000000000" pitchFamily="2" charset="2"/>
              </a:rPr>
              <a:t> d</a:t>
            </a:r>
            <a:r>
              <a:rPr lang="en-US" altLang="ko-KR" sz="3600" dirty="0">
                <a:latin typeface="+mn-ea"/>
              </a:rPr>
              <a:t>etect fashion products, bags, shoes, etc.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A6D25-0B68-7F49-0957-B67D8E87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07857"/>
            <a:ext cx="3943939" cy="923330"/>
          </a:xfrm>
          <a:prstGeom prst="rect">
            <a:avLst/>
          </a:prstGeom>
        </p:spPr>
      </p:pic>
      <p:pic>
        <p:nvPicPr>
          <p:cNvPr id="2050" name="Picture 2" descr="상품 검출 예시">
            <a:extLst>
              <a:ext uri="{FF2B5EF4-FFF2-40B4-BE49-F238E27FC236}">
                <a16:creationId xmlns:a16="http://schemas.microsoft.com/office/drawing/2014/main" id="{78B09011-B0FF-5766-0BCB-DCFAD77C6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4834846"/>
            <a:ext cx="7499423" cy="44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5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35188-EB38-DE0D-C637-A89DF1F04CC2}"/>
              </a:ext>
            </a:extLst>
          </p:cNvPr>
          <p:cNvSpPr txBox="1"/>
          <p:nvPr/>
        </p:nvSpPr>
        <p:spPr>
          <a:xfrm>
            <a:off x="533400" y="1973578"/>
            <a:ext cx="1775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+mn-ea"/>
              </a:rPr>
              <a:t>2) Face detection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879F3-4059-608D-4DD4-397859C1C36F}"/>
              </a:ext>
            </a:extLst>
          </p:cNvPr>
          <p:cNvSpPr txBox="1"/>
          <p:nvPr/>
        </p:nvSpPr>
        <p:spPr>
          <a:xfrm>
            <a:off x="533400" y="495300"/>
            <a:ext cx="17754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4. Open API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878F9-7E0B-98B5-32BF-1276EB3869E4}"/>
              </a:ext>
            </a:extLst>
          </p:cNvPr>
          <p:cNvSpPr txBox="1"/>
          <p:nvPr/>
        </p:nvSpPr>
        <p:spPr>
          <a:xfrm>
            <a:off x="533400" y="2590774"/>
            <a:ext cx="17754600" cy="1669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+mn-ea"/>
              </a:rPr>
              <a:t>Locate the face in the image and estimate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+mn-ea"/>
              </a:rPr>
              <a:t>Return the </a:t>
            </a: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position, feature point, angle, gender, age</a:t>
            </a:r>
            <a:r>
              <a:rPr lang="en-US" altLang="ko-KR" sz="3600" dirty="0">
                <a:latin typeface="+mn-ea"/>
              </a:rPr>
              <a:t>, etc. of the face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A6D25-0B68-7F49-0957-B67D8E87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07857"/>
            <a:ext cx="3943939" cy="923330"/>
          </a:xfrm>
          <a:prstGeom prst="rect">
            <a:avLst/>
          </a:prstGeom>
        </p:spPr>
      </p:pic>
      <p:pic>
        <p:nvPicPr>
          <p:cNvPr id="3074" name="Picture 2" descr="얼굴 검출 예시">
            <a:extLst>
              <a:ext uri="{FF2B5EF4-FFF2-40B4-BE49-F238E27FC236}">
                <a16:creationId xmlns:a16="http://schemas.microsoft.com/office/drawing/2014/main" id="{5C0BA263-6362-A453-CF3D-B5415A9B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" y="4457700"/>
            <a:ext cx="853440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77239E-DF86-2422-C5C3-202DAA3E9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5829300"/>
            <a:ext cx="1038709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05DBA6FE-1AA0-0084-D804-DA82512AD49A}"/>
              </a:ext>
            </a:extLst>
          </p:cNvPr>
          <p:cNvGrpSpPr/>
          <p:nvPr/>
        </p:nvGrpSpPr>
        <p:grpSpPr>
          <a:xfrm>
            <a:off x="8839214" y="3415022"/>
            <a:ext cx="8733672" cy="3672633"/>
            <a:chOff x="561621" y="3415022"/>
            <a:chExt cx="8733672" cy="3672633"/>
          </a:xfrm>
        </p:grpSpPr>
        <p:grpSp>
          <p:nvGrpSpPr>
            <p:cNvPr id="56" name="그룹 1006">
              <a:extLst>
                <a:ext uri="{FF2B5EF4-FFF2-40B4-BE49-F238E27FC236}">
                  <a16:creationId xmlns:a16="http://schemas.microsoft.com/office/drawing/2014/main" id="{67E1520F-E0C8-1ADB-283E-588A74A5035E}"/>
                </a:ext>
              </a:extLst>
            </p:cNvPr>
            <p:cNvGrpSpPr/>
            <p:nvPr/>
          </p:nvGrpSpPr>
          <p:grpSpPr>
            <a:xfrm>
              <a:off x="561621" y="3415022"/>
              <a:ext cx="8733672" cy="3672633"/>
              <a:chOff x="959170" y="4055477"/>
              <a:chExt cx="5000219" cy="2233913"/>
            </a:xfrm>
          </p:grpSpPr>
          <p:pic>
            <p:nvPicPr>
              <p:cNvPr id="59" name="Object 22">
                <a:extLst>
                  <a:ext uri="{FF2B5EF4-FFF2-40B4-BE49-F238E27FC236}">
                    <a16:creationId xmlns:a16="http://schemas.microsoft.com/office/drawing/2014/main" id="{DE75E614-9A59-7ACC-0621-B814D2706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9170" y="4055477"/>
                <a:ext cx="2579351" cy="2233913"/>
              </a:xfrm>
              <a:prstGeom prst="rect">
                <a:avLst/>
              </a:prstGeom>
            </p:spPr>
          </p:pic>
          <p:pic>
            <p:nvPicPr>
              <p:cNvPr id="61" name="Object 22">
                <a:extLst>
                  <a:ext uri="{FF2B5EF4-FFF2-40B4-BE49-F238E27FC236}">
                    <a16:creationId xmlns:a16="http://schemas.microsoft.com/office/drawing/2014/main" id="{C1DA1FCE-9DDF-21E5-4CEE-46CDAE07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80038" y="4055477"/>
                <a:ext cx="2579351" cy="2233913"/>
              </a:xfrm>
              <a:prstGeom prst="rect">
                <a:avLst/>
              </a:prstGeom>
            </p:spPr>
          </p:pic>
        </p:grpSp>
        <p:pic>
          <p:nvPicPr>
            <p:cNvPr id="58" name="Object 33">
              <a:extLst>
                <a:ext uri="{FF2B5EF4-FFF2-40B4-BE49-F238E27FC236}">
                  <a16:creationId xmlns:a16="http://schemas.microsoft.com/office/drawing/2014/main" id="{F0613B8C-BDA0-B08D-CA9A-E90CC9690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0" y="5028637"/>
              <a:ext cx="362251" cy="383015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5DEC0E-8C6F-D3A1-A824-1B5B0640E4B3}"/>
              </a:ext>
            </a:extLst>
          </p:cNvPr>
          <p:cNvGrpSpPr/>
          <p:nvPr/>
        </p:nvGrpSpPr>
        <p:grpSpPr>
          <a:xfrm>
            <a:off x="4657700" y="3415022"/>
            <a:ext cx="4525030" cy="3672633"/>
            <a:chOff x="561621" y="3415022"/>
            <a:chExt cx="4525030" cy="3672633"/>
          </a:xfrm>
        </p:grpSpPr>
        <p:grpSp>
          <p:nvGrpSpPr>
            <p:cNvPr id="50" name="그룹 1006">
              <a:extLst>
                <a:ext uri="{FF2B5EF4-FFF2-40B4-BE49-F238E27FC236}">
                  <a16:creationId xmlns:a16="http://schemas.microsoft.com/office/drawing/2014/main" id="{5E50DB4C-701C-B549-28FD-408BEDC4614F}"/>
                </a:ext>
              </a:extLst>
            </p:cNvPr>
            <p:cNvGrpSpPr/>
            <p:nvPr/>
          </p:nvGrpSpPr>
          <p:grpSpPr>
            <a:xfrm>
              <a:off x="561621" y="3415022"/>
              <a:ext cx="4505244" cy="3672633"/>
              <a:chOff x="959170" y="4055477"/>
              <a:chExt cx="2579351" cy="2233913"/>
            </a:xfrm>
          </p:grpSpPr>
          <p:pic>
            <p:nvPicPr>
              <p:cNvPr id="53" name="Object 22">
                <a:extLst>
                  <a:ext uri="{FF2B5EF4-FFF2-40B4-BE49-F238E27FC236}">
                    <a16:creationId xmlns:a16="http://schemas.microsoft.com/office/drawing/2014/main" id="{1ECC8AFE-D389-C794-BDE2-75E54B800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9170" y="4055477"/>
                <a:ext cx="2579351" cy="2233913"/>
              </a:xfrm>
              <a:prstGeom prst="rect">
                <a:avLst/>
              </a:prstGeom>
            </p:spPr>
          </p:pic>
        </p:grpSp>
        <p:grpSp>
          <p:nvGrpSpPr>
            <p:cNvPr id="51" name="그룹 1008">
              <a:extLst>
                <a:ext uri="{FF2B5EF4-FFF2-40B4-BE49-F238E27FC236}">
                  <a16:creationId xmlns:a16="http://schemas.microsoft.com/office/drawing/2014/main" id="{85B5862F-8DF8-14B2-625B-7D128AEC0C13}"/>
                </a:ext>
              </a:extLst>
            </p:cNvPr>
            <p:cNvGrpSpPr/>
            <p:nvPr/>
          </p:nvGrpSpPr>
          <p:grpSpPr>
            <a:xfrm>
              <a:off x="4724400" y="5028637"/>
              <a:ext cx="362251" cy="383015"/>
              <a:chOff x="3414526" y="5021731"/>
              <a:chExt cx="132673" cy="229608"/>
            </a:xfrm>
          </p:grpSpPr>
          <p:pic>
            <p:nvPicPr>
              <p:cNvPr id="52" name="Object 33">
                <a:extLst>
                  <a:ext uri="{FF2B5EF4-FFF2-40B4-BE49-F238E27FC236}">
                    <a16:creationId xmlns:a16="http://schemas.microsoft.com/office/drawing/2014/main" id="{2A95A982-824A-0194-6577-C75986496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4526" y="5021731"/>
                <a:ext cx="132673" cy="229608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4478532" y="2558890"/>
            <a:ext cx="2879383" cy="551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POINT 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 flipH="1">
            <a:off x="1048782" y="1666749"/>
            <a:ext cx="59465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Contents</a:t>
            </a:r>
            <a:endParaRPr lang="en-US" dirty="0">
              <a:latin typeface="+mj-ea"/>
              <a:ea typeface="+mj-ea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DA0BFF-7FC3-E024-C3A0-3605BAB985C5}"/>
              </a:ext>
            </a:extLst>
          </p:cNvPr>
          <p:cNvGrpSpPr/>
          <p:nvPr/>
        </p:nvGrpSpPr>
        <p:grpSpPr>
          <a:xfrm>
            <a:off x="561621" y="3415022"/>
            <a:ext cx="4525030" cy="3672633"/>
            <a:chOff x="561621" y="3415022"/>
            <a:chExt cx="4525030" cy="36726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1621" y="3415022"/>
              <a:ext cx="4505244" cy="3672633"/>
              <a:chOff x="959170" y="4055477"/>
              <a:chExt cx="2579351" cy="22339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9170" y="4055477"/>
                <a:ext cx="2579351" cy="22339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724400" y="5028637"/>
              <a:ext cx="362251" cy="383015"/>
              <a:chOff x="3414526" y="5021731"/>
              <a:chExt cx="132673" cy="22960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4526" y="5021731"/>
                <a:ext cx="132673" cy="229608"/>
              </a:xfrm>
              <a:prstGeom prst="rect">
                <a:avLst/>
              </a:prstGeom>
            </p:spPr>
          </p:pic>
        </p:grpSp>
      </p:grpSp>
      <p:sp>
        <p:nvSpPr>
          <p:cNvPr id="42" name="Object 32">
            <a:extLst>
              <a:ext uri="{FF2B5EF4-FFF2-40B4-BE49-F238E27FC236}">
                <a16:creationId xmlns:a16="http://schemas.microsoft.com/office/drawing/2014/main" id="{F2948230-14A0-DF56-BE32-B3C43EB46A61}"/>
              </a:ext>
            </a:extLst>
          </p:cNvPr>
          <p:cNvSpPr txBox="1"/>
          <p:nvPr/>
        </p:nvSpPr>
        <p:spPr>
          <a:xfrm>
            <a:off x="229273" y="4558723"/>
            <a:ext cx="5169939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500" dirty="0">
                <a:solidFill>
                  <a:srgbClr val="F9FAFD"/>
                </a:solidFill>
                <a:latin typeface="+mj-ea"/>
                <a:ea typeface="+mj-ea"/>
              </a:rPr>
              <a:t>Motivation</a:t>
            </a:r>
          </a:p>
          <a:p>
            <a:pPr algn="ctr"/>
            <a:r>
              <a:rPr lang="en-US" altLang="ko-KR" sz="3500" dirty="0">
                <a:solidFill>
                  <a:srgbClr val="F9FAFD"/>
                </a:solidFill>
                <a:latin typeface="+mj-ea"/>
                <a:ea typeface="+mj-ea"/>
              </a:rPr>
              <a:t>Pre-investigation</a:t>
            </a:r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47F29536-A31B-C4A3-8668-DFA368C58246}"/>
              </a:ext>
            </a:extLst>
          </p:cNvPr>
          <p:cNvSpPr txBox="1"/>
          <p:nvPr/>
        </p:nvSpPr>
        <p:spPr>
          <a:xfrm>
            <a:off x="13615650" y="4528063"/>
            <a:ext cx="34329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rgbClr val="F9FAFD"/>
                </a:solidFill>
                <a:latin typeface="+mj-ea"/>
                <a:ea typeface="+mj-ea"/>
              </a:rPr>
              <a:t>Role &amp; Schedule</a:t>
            </a:r>
            <a:endParaRPr lang="en-US" sz="4000" dirty="0">
              <a:latin typeface="+mj-ea"/>
              <a:ea typeface="+mj-ea"/>
            </a:endParaRPr>
          </a:p>
        </p:txBody>
      </p:sp>
      <p:sp>
        <p:nvSpPr>
          <p:cNvPr id="60" name="Object 32">
            <a:extLst>
              <a:ext uri="{FF2B5EF4-FFF2-40B4-BE49-F238E27FC236}">
                <a16:creationId xmlns:a16="http://schemas.microsoft.com/office/drawing/2014/main" id="{4D42E765-F3C3-C9D4-E621-57CC874C0814}"/>
              </a:ext>
            </a:extLst>
          </p:cNvPr>
          <p:cNvSpPr txBox="1"/>
          <p:nvPr/>
        </p:nvSpPr>
        <p:spPr>
          <a:xfrm>
            <a:off x="5138624" y="4620396"/>
            <a:ext cx="3432900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800" dirty="0">
                <a:solidFill>
                  <a:srgbClr val="F9FAFD"/>
                </a:solidFill>
                <a:latin typeface="+mj-ea"/>
                <a:ea typeface="+mj-ea"/>
              </a:rPr>
              <a:t>Program</a:t>
            </a:r>
          </a:p>
          <a:p>
            <a:pPr algn="ctr"/>
            <a:r>
              <a:rPr lang="en-US" sz="3800" dirty="0">
                <a:solidFill>
                  <a:srgbClr val="F9FAFD"/>
                </a:solidFill>
                <a:latin typeface="+mj-ea"/>
                <a:ea typeface="+mj-ea"/>
              </a:rPr>
              <a:t>Description</a:t>
            </a:r>
            <a:endParaRPr lang="en-US" sz="3800" dirty="0">
              <a:latin typeface="+mj-ea"/>
              <a:ea typeface="+mj-ea"/>
            </a:endParaRPr>
          </a:p>
        </p:txBody>
      </p:sp>
      <p:sp>
        <p:nvSpPr>
          <p:cNvPr id="29" name="Object 32">
            <a:extLst>
              <a:ext uri="{FF2B5EF4-FFF2-40B4-BE49-F238E27FC236}">
                <a16:creationId xmlns:a16="http://schemas.microsoft.com/office/drawing/2014/main" id="{5DF12D19-7784-5A40-84FC-E60BBB2D98FC}"/>
              </a:ext>
            </a:extLst>
          </p:cNvPr>
          <p:cNvSpPr txBox="1"/>
          <p:nvPr/>
        </p:nvSpPr>
        <p:spPr>
          <a:xfrm>
            <a:off x="9363550" y="4528063"/>
            <a:ext cx="3432900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800" dirty="0">
                <a:solidFill>
                  <a:srgbClr val="F9FAFD"/>
                </a:solidFill>
                <a:latin typeface="+mj-ea"/>
                <a:ea typeface="+mj-ea"/>
              </a:rPr>
              <a:t>Development  process</a:t>
            </a:r>
            <a:endParaRPr lang="en-US" sz="3800" dirty="0">
              <a:latin typeface="+mj-ea"/>
              <a:ea typeface="+mj-ea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35409931-054D-E1AB-5F83-E477432D6AA7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EB4B7812-22F7-6B80-3615-A1EB6E17C187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9879F3-4059-608D-4DD4-397859C1C36F}"/>
              </a:ext>
            </a:extLst>
          </p:cNvPr>
          <p:cNvSpPr txBox="1"/>
          <p:nvPr/>
        </p:nvSpPr>
        <p:spPr>
          <a:xfrm>
            <a:off x="533400" y="495300"/>
            <a:ext cx="17754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5. Audio analysis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878F9-7E0B-98B5-32BF-1276EB3869E4}"/>
              </a:ext>
            </a:extLst>
          </p:cNvPr>
          <p:cNvSpPr txBox="1"/>
          <p:nvPr/>
        </p:nvSpPr>
        <p:spPr>
          <a:xfrm>
            <a:off x="533400" y="1781834"/>
            <a:ext cx="17754600" cy="84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+mn-ea"/>
              </a:rPr>
              <a:t>Converting the </a:t>
            </a: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sound of an image to text </a:t>
            </a:r>
            <a:r>
              <a:rPr lang="en-US" altLang="ko-KR" sz="3600" dirty="0">
                <a:latin typeface="+mn-ea"/>
                <a:sym typeface="Wingdings" panose="05000000000000000000" pitchFamily="2" charset="2"/>
              </a:rPr>
              <a:t> using to find context</a:t>
            </a:r>
            <a:endParaRPr lang="ko-KR" altLang="en-US" sz="3600" b="1" dirty="0">
              <a:solidFill>
                <a:srgbClr val="4F5E8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691B11-A682-171E-4597-EB5E6D8BD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10" y="571418"/>
            <a:ext cx="4048690" cy="8668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FC6EE0-A4BA-CCBC-9BF0-B472B975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948619"/>
            <a:ext cx="1107912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9879F3-4059-608D-4DD4-397859C1C36F}"/>
              </a:ext>
            </a:extLst>
          </p:cNvPr>
          <p:cNvSpPr txBox="1"/>
          <p:nvPr/>
        </p:nvSpPr>
        <p:spPr>
          <a:xfrm>
            <a:off x="533400" y="495300"/>
            <a:ext cx="17754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5. TTS generation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878F9-7E0B-98B5-32BF-1276EB3869E4}"/>
              </a:ext>
            </a:extLst>
          </p:cNvPr>
          <p:cNvSpPr txBox="1"/>
          <p:nvPr/>
        </p:nvSpPr>
        <p:spPr>
          <a:xfrm>
            <a:off x="533400" y="1781834"/>
            <a:ext cx="17754600" cy="84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+mn-ea"/>
              </a:rPr>
              <a:t>Converting created guidance </a:t>
            </a: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text to voice</a:t>
            </a:r>
            <a:endParaRPr lang="ko-KR" altLang="en-US" sz="3600" b="1" dirty="0">
              <a:solidFill>
                <a:srgbClr val="4F5E8E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997F7-F6C7-F651-C145-4B7E5797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3137245"/>
            <a:ext cx="9583009" cy="4524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691B11-A682-171E-4597-EB5E6D8B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010" y="571418"/>
            <a:ext cx="4048690" cy="866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30507-0EBD-108E-BFD8-FB27C9CC8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467100"/>
            <a:ext cx="1095527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4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196433-FD16-0D36-7382-3C472A7E8026}"/>
              </a:ext>
            </a:extLst>
          </p:cNvPr>
          <p:cNvSpPr/>
          <p:nvPr/>
        </p:nvSpPr>
        <p:spPr>
          <a:xfrm>
            <a:off x="0" y="0"/>
            <a:ext cx="12420600" cy="10287000"/>
          </a:xfrm>
          <a:prstGeom prst="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CC0B676C-7716-FD6E-FE06-D6E38F3418DE}"/>
              </a:ext>
            </a:extLst>
          </p:cNvPr>
          <p:cNvSpPr txBox="1"/>
          <p:nvPr/>
        </p:nvSpPr>
        <p:spPr>
          <a:xfrm>
            <a:off x="1981200" y="2667425"/>
            <a:ext cx="975360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dirty="0">
                <a:solidFill>
                  <a:srgbClr val="F9FAFD"/>
                </a:solidFill>
                <a:latin typeface="+mj-ea"/>
                <a:ea typeface="+mj-ea"/>
              </a:rPr>
              <a:t>Detailed development process</a:t>
            </a:r>
            <a:endParaRPr lang="ko-KR" altLang="en-US" sz="7200" dirty="0">
              <a:solidFill>
                <a:srgbClr val="F9FAFD"/>
              </a:solidFill>
              <a:latin typeface="+mj-ea"/>
              <a:ea typeface="+mj-ea"/>
            </a:endParaRP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2DAABF74-B04E-13FC-0960-CCDFDFD26EF0}"/>
              </a:ext>
            </a:extLst>
          </p:cNvPr>
          <p:cNvSpPr txBox="1"/>
          <p:nvPr/>
        </p:nvSpPr>
        <p:spPr>
          <a:xfrm>
            <a:off x="920262" y="2781300"/>
            <a:ext cx="10668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rgbClr val="F9FAFD"/>
                </a:solidFill>
                <a:latin typeface="+mj-ea"/>
                <a:ea typeface="+mj-ea"/>
              </a:rPr>
              <a:t>3.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2419BA0-CACA-B50B-DAC8-C2105C21F8B6}"/>
              </a:ext>
            </a:extLst>
          </p:cNvPr>
          <p:cNvSpPr txBox="1"/>
          <p:nvPr/>
        </p:nvSpPr>
        <p:spPr>
          <a:xfrm>
            <a:off x="13868400" y="9775727"/>
            <a:ext cx="4419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4F5E8E"/>
                </a:solidFill>
                <a:latin typeface="+mj-ea"/>
                <a:ea typeface="+mj-ea"/>
                <a:cs typeface="THELuxGoB_U" pitchFamily="34" charset="0"/>
              </a:rPr>
              <a:t>2022 Graduation Work</a:t>
            </a:r>
            <a:endParaRPr lang="en-US" altLang="ko-KR" sz="2800" dirty="0">
              <a:solidFill>
                <a:srgbClr val="4F5E8E"/>
              </a:solidFill>
              <a:latin typeface="+mj-ea"/>
              <a:ea typeface="+mj-ea"/>
              <a:cs typeface="THELuxGoB_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23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AFB7F29-C6F7-4368-9553-128A72F1F2C2}"/>
              </a:ext>
            </a:extLst>
          </p:cNvPr>
          <p:cNvSpPr txBox="1"/>
          <p:nvPr/>
        </p:nvSpPr>
        <p:spPr>
          <a:xfrm>
            <a:off x="1044300" y="1942965"/>
            <a:ext cx="8027293" cy="333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3600" b="1" dirty="0">
                <a:latin typeface="+mn-ea"/>
              </a:rPr>
              <a:t>1) Voice data:</a:t>
            </a:r>
          </a:p>
          <a:p>
            <a:pPr latinLnBrk="1">
              <a:lnSpc>
                <a:spcPct val="150000"/>
              </a:lnSpc>
            </a:pP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Find the empty space in the video </a:t>
            </a:r>
          </a:p>
          <a:p>
            <a:pPr latinLnBrk="1">
              <a:lnSpc>
                <a:spcPct val="150000"/>
              </a:lnSpc>
            </a:pPr>
            <a:r>
              <a:rPr lang="en-US" altLang="ko-KR" sz="3600" dirty="0">
                <a:latin typeface="+mn-ea"/>
              </a:rPr>
              <a:t>For location of the </a:t>
            </a: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audio insertion</a:t>
            </a:r>
          </a:p>
          <a:p>
            <a:pPr latinLnBrk="1">
              <a:lnSpc>
                <a:spcPct val="150000"/>
              </a:lnSpc>
            </a:pPr>
            <a:r>
              <a:rPr lang="en-US" altLang="ko-KR" sz="3600" dirty="0">
                <a:latin typeface="+mn-ea"/>
              </a:rPr>
              <a:t>Used in </a:t>
            </a: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priority algorithm</a:t>
            </a:r>
            <a:endParaRPr lang="ko-KR" altLang="en-US" sz="3600" dirty="0">
              <a:solidFill>
                <a:srgbClr val="4F5E8E"/>
              </a:solidFill>
              <a:latin typeface="+mn-ea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BECA523E-A359-49BF-8478-1B50A72A0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25602"/>
              </p:ext>
            </p:extLst>
          </p:nvPr>
        </p:nvGraphicFramePr>
        <p:xfrm>
          <a:off x="1048782" y="6298321"/>
          <a:ext cx="16227280" cy="290168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70618">
                  <a:extLst>
                    <a:ext uri="{9D8B030D-6E8A-4147-A177-3AD203B41FA5}">
                      <a16:colId xmlns:a16="http://schemas.microsoft.com/office/drawing/2014/main" val="1533157551"/>
                    </a:ext>
                  </a:extLst>
                </a:gridCol>
                <a:gridCol w="5710069">
                  <a:extLst>
                    <a:ext uri="{9D8B030D-6E8A-4147-A177-3AD203B41FA5}">
                      <a16:colId xmlns:a16="http://schemas.microsoft.com/office/drawing/2014/main" val="1774167148"/>
                    </a:ext>
                  </a:extLst>
                </a:gridCol>
                <a:gridCol w="8746593">
                  <a:extLst>
                    <a:ext uri="{9D8B030D-6E8A-4147-A177-3AD203B41FA5}">
                      <a16:colId xmlns:a16="http://schemas.microsoft.com/office/drawing/2014/main" val="399544915"/>
                    </a:ext>
                  </a:extLst>
                </a:gridCol>
              </a:tblGrid>
              <a:tr h="4808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Voice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Voice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27555051"/>
                  </a:ext>
                </a:extLst>
              </a:tr>
              <a:tr h="15300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+mn-ea"/>
                          <a:ea typeface="+mn-ea"/>
                        </a:rPr>
                        <a:t>Subtitle</a:t>
                      </a:r>
                      <a:r>
                        <a:rPr lang="ko-KR" altLang="en-US" sz="24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400" b="1" dirty="0">
                          <a:latin typeface="+mn-ea"/>
                          <a:ea typeface="+mn-ea"/>
                        </a:rPr>
                        <a:t>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dirty="0">
                          <a:latin typeface="+mn-ea"/>
                          <a:ea typeface="+mn-ea"/>
                        </a:rPr>
                        <a:t>judged to be important</a:t>
                      </a:r>
                    </a:p>
                    <a:p>
                      <a:r>
                        <a:rPr lang="en-US" altLang="ko-KR" sz="2400" b="0" dirty="0">
                          <a:latin typeface="+mn-ea"/>
                          <a:ea typeface="+mn-ea"/>
                        </a:rPr>
                        <a:t>-&gt; Used for priority algorithm</a:t>
                      </a:r>
                    </a:p>
                    <a:p>
                      <a:r>
                        <a:rPr lang="en-US" altLang="ko-KR" sz="2400" b="0" dirty="0">
                          <a:latin typeface="+mn-ea"/>
                          <a:ea typeface="+mn-ea"/>
                        </a:rPr>
                        <a:t>Don't re-voice those subtitles</a:t>
                      </a:r>
                      <a:endParaRPr lang="ko-KR" altLang="en-US" sz="2400" b="0" dirty="0">
                        <a:latin typeface="+mn-ea"/>
                        <a:ea typeface="+mn-ea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Voice guidance is provided when the priority algorithm determines that the content is important.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085551962"/>
                  </a:ext>
                </a:extLst>
              </a:tr>
              <a:tr h="59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+mn-ea"/>
                          <a:ea typeface="+mn-ea"/>
                        </a:rPr>
                        <a:t>Subtitle</a:t>
                      </a:r>
                      <a:r>
                        <a:rPr lang="ko-KR" altLang="en-US" sz="24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400" b="1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>
                        <a:latin typeface="+mn-ea"/>
                        <a:ea typeface="+mn-ea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latin typeface="+mn-ea"/>
                          <a:ea typeface="+mn-ea"/>
                        </a:rPr>
                        <a:t>Voice guidance is provided when it is determined that the content is important by the priority algorithm.</a:t>
                      </a:r>
                      <a:endParaRPr lang="ko-KR" altLang="en-US" sz="2400" b="0" dirty="0">
                        <a:latin typeface="+mn-ea"/>
                        <a:ea typeface="+mn-ea"/>
                      </a:endParaRP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7405399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DC9FDD6-78BA-F86E-C6EB-F350592839BC}"/>
              </a:ext>
            </a:extLst>
          </p:cNvPr>
          <p:cNvSpPr txBox="1"/>
          <p:nvPr/>
        </p:nvSpPr>
        <p:spPr>
          <a:xfrm>
            <a:off x="865760" y="1037171"/>
            <a:ext cx="15321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[Data Analysis Course] (Draft)</a:t>
            </a:r>
            <a:endParaRPr lang="ko-KR" altLang="en-US" sz="1050" dirty="0">
              <a:solidFill>
                <a:srgbClr val="4F5E8E"/>
              </a:solidFill>
            </a:endParaRPr>
          </a:p>
        </p:txBody>
      </p: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267B8F18-3107-0D90-80FF-31E7FAB584E8}"/>
              </a:ext>
            </a:extLst>
          </p:cNvPr>
          <p:cNvGrpSpPr/>
          <p:nvPr/>
        </p:nvGrpSpPr>
        <p:grpSpPr>
          <a:xfrm>
            <a:off x="3187965" y="9834556"/>
            <a:ext cx="13809524" cy="47619"/>
            <a:chOff x="3187965" y="9455353"/>
            <a:chExt cx="13809524" cy="4761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20E10263-6ECC-3259-D11A-111015C56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79DD95-6DA1-C8BF-9420-E0677C6D7B35}"/>
              </a:ext>
            </a:extLst>
          </p:cNvPr>
          <p:cNvSpPr txBox="1"/>
          <p:nvPr/>
        </p:nvSpPr>
        <p:spPr>
          <a:xfrm>
            <a:off x="9089522" y="1859064"/>
            <a:ext cx="9185981" cy="416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2) Subtitle data: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Analyze the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+mn-ea"/>
                <a:cs typeface="+mn-cs"/>
              </a:rPr>
              <a:t>subtitles (CC)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provided in the video or the subtitles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Compared with audio data, it is used to understand the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+mn-ea"/>
                <a:cs typeface="+mn-cs"/>
              </a:rPr>
              <a:t>contents of the video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7B16A02C-62C5-A719-8F63-10779F3E98C4}"/>
              </a:ext>
            </a:extLst>
          </p:cNvPr>
          <p:cNvSpPr txBox="1"/>
          <p:nvPr/>
        </p:nvSpPr>
        <p:spPr>
          <a:xfrm>
            <a:off x="1048782" y="9743675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3B24C46F-8100-9B7E-6EC8-8B045E99C922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787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935E472-1085-437B-8688-74F0321B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99" y="4648651"/>
            <a:ext cx="7413961" cy="37531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B9A8CE-A4CA-4B8A-9596-3FF70403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063138"/>
            <a:ext cx="7391400" cy="698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9FDD6-78BA-F86E-C6EB-F350592839BC}"/>
              </a:ext>
            </a:extLst>
          </p:cNvPr>
          <p:cNvSpPr txBox="1"/>
          <p:nvPr/>
        </p:nvSpPr>
        <p:spPr>
          <a:xfrm>
            <a:off x="865760" y="1037171"/>
            <a:ext cx="15321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[Data Analysis Course] (Draft)</a:t>
            </a:r>
            <a:endParaRPr lang="ko-KR" altLang="en-US" sz="1050" dirty="0">
              <a:solidFill>
                <a:srgbClr val="4F5E8E"/>
              </a:solidFill>
            </a:endParaRPr>
          </a:p>
        </p:txBody>
      </p: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267B8F18-3107-0D90-80FF-31E7FAB584E8}"/>
              </a:ext>
            </a:extLst>
          </p:cNvPr>
          <p:cNvGrpSpPr/>
          <p:nvPr/>
        </p:nvGrpSpPr>
        <p:grpSpPr>
          <a:xfrm>
            <a:off x="3187965" y="9834556"/>
            <a:ext cx="13809524" cy="47619"/>
            <a:chOff x="3187965" y="9455353"/>
            <a:chExt cx="13809524" cy="4761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20E10263-6ECC-3259-D11A-111015C56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D64638-2692-7575-442A-5752693498CB}"/>
              </a:ext>
            </a:extLst>
          </p:cNvPr>
          <p:cNvSpPr txBox="1"/>
          <p:nvPr/>
        </p:nvSpPr>
        <p:spPr>
          <a:xfrm>
            <a:off x="1048782" y="2186276"/>
            <a:ext cx="8400018" cy="277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black"/>
                </a:solidFill>
                <a:latin typeface="나눔스퀘어라운드 Regular"/>
                <a:ea typeface="나눔스퀘어라운드 Regular"/>
              </a:rPr>
              <a:t>3)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Image data :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Utilized for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priority algorithm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through screen analysis process</a:t>
            </a: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7B16A02C-62C5-A719-8F63-10779F3E98C4}"/>
              </a:ext>
            </a:extLst>
          </p:cNvPr>
          <p:cNvSpPr txBox="1"/>
          <p:nvPr/>
        </p:nvSpPr>
        <p:spPr>
          <a:xfrm>
            <a:off x="1048782" y="9743675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3B24C46F-8100-9B7E-6EC8-8B045E99C922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D10EF1-4A4F-2595-DECC-BB3E90D46D5B}"/>
              </a:ext>
            </a:extLst>
          </p:cNvPr>
          <p:cNvSpPr txBox="1"/>
          <p:nvPr/>
        </p:nvSpPr>
        <p:spPr>
          <a:xfrm>
            <a:off x="1048782" y="5220780"/>
            <a:ext cx="9144000" cy="369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4) Meta data: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video title, hashtag, post content,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 </a:t>
            </a:r>
            <a:r>
              <a:rPr kumimoji="0" lang="en-US" altLang="ko-KR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etc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Identify the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context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of the video and use it for the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 Regular"/>
                <a:ea typeface="나눔스퀘어라운드 Regular"/>
                <a:cs typeface="+mn-cs"/>
              </a:rPr>
              <a:t>priority algorithm</a:t>
            </a:r>
            <a:endParaRPr lang="ko-KR" altLang="en-US" sz="3200" dirty="0">
              <a:solidFill>
                <a:srgbClr val="4F5E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444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CBBEC-2448-40C9-AC8A-9E854379562D}"/>
              </a:ext>
            </a:extLst>
          </p:cNvPr>
          <p:cNvSpPr txBox="1"/>
          <p:nvPr/>
        </p:nvSpPr>
        <p:spPr>
          <a:xfrm>
            <a:off x="1089400" y="1176108"/>
            <a:ext cx="11079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[Data Analysis Course] (Draft)</a:t>
            </a:r>
            <a:endParaRPr lang="ko-KR" altLang="en-US" sz="1050" dirty="0">
              <a:solidFill>
                <a:srgbClr val="4F5E8E"/>
              </a:solidFill>
            </a:endParaRPr>
          </a:p>
        </p:txBody>
      </p: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EE3B6A88-E748-A4EA-B8D3-BCBF51B054A1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C29EB882-4BC4-94F6-5978-0C08F53A0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5" name="그래픽 4" descr="화살표 원 단색으로 채워진">
            <a:extLst>
              <a:ext uri="{FF2B5EF4-FFF2-40B4-BE49-F238E27FC236}">
                <a16:creationId xmlns:a16="http://schemas.microsoft.com/office/drawing/2014/main" id="{1330EF25-7F1C-0245-6855-8655F25D4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3377" y="3346445"/>
            <a:ext cx="2586100" cy="2586100"/>
          </a:xfrm>
          <a:prstGeom prst="rect">
            <a:avLst/>
          </a:prstGeom>
        </p:spPr>
      </p:pic>
      <p:pic>
        <p:nvPicPr>
          <p:cNvPr id="7" name="그래픽 6" descr="@ 단색으로 채워진">
            <a:extLst>
              <a:ext uri="{FF2B5EF4-FFF2-40B4-BE49-F238E27FC236}">
                <a16:creationId xmlns:a16="http://schemas.microsoft.com/office/drawing/2014/main" id="{85C9FE42-64F1-2EDD-CE4B-8EA5131D7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8690" y="3370924"/>
            <a:ext cx="2143200" cy="2143200"/>
          </a:xfrm>
          <a:prstGeom prst="rect">
            <a:avLst/>
          </a:prstGeom>
        </p:spPr>
      </p:pic>
      <p:pic>
        <p:nvPicPr>
          <p:cNvPr id="19" name="그래픽 18" descr="댓글 추가 단색으로 채워진">
            <a:extLst>
              <a:ext uri="{FF2B5EF4-FFF2-40B4-BE49-F238E27FC236}">
                <a16:creationId xmlns:a16="http://schemas.microsoft.com/office/drawing/2014/main" id="{CCF2F370-2D98-18C8-4A18-2A6D11DBF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8298" y="3012097"/>
            <a:ext cx="1536368" cy="1536368"/>
          </a:xfrm>
          <a:prstGeom prst="rect">
            <a:avLst/>
          </a:prstGeom>
        </p:spPr>
      </p:pic>
      <p:pic>
        <p:nvPicPr>
          <p:cNvPr id="23" name="그래픽 22" descr="별 3개 평점 단색으로 채워진">
            <a:extLst>
              <a:ext uri="{FF2B5EF4-FFF2-40B4-BE49-F238E27FC236}">
                <a16:creationId xmlns:a16="http://schemas.microsoft.com/office/drawing/2014/main" id="{FF121A9F-8FCD-84F5-2DAA-BE33DAA42E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58270" y="2664780"/>
            <a:ext cx="2143200" cy="2143200"/>
          </a:xfrm>
          <a:prstGeom prst="rect">
            <a:avLst/>
          </a:prstGeom>
        </p:spPr>
      </p:pic>
      <p:pic>
        <p:nvPicPr>
          <p:cNvPr id="25" name="그래픽 24" descr="음성 단색으로 채워진">
            <a:extLst>
              <a:ext uri="{FF2B5EF4-FFF2-40B4-BE49-F238E27FC236}">
                <a16:creationId xmlns:a16="http://schemas.microsoft.com/office/drawing/2014/main" id="{46BB3FB4-FFB9-A0AE-1A1A-F22FAA1BAF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63001" y="3825721"/>
            <a:ext cx="2404710" cy="2404710"/>
          </a:xfrm>
          <a:prstGeom prst="rect">
            <a:avLst/>
          </a:prstGeom>
        </p:spPr>
      </p:pic>
      <p:pic>
        <p:nvPicPr>
          <p:cNvPr id="27" name="그래픽 26" descr="불규칙한 체중 단색으로 채워진">
            <a:extLst>
              <a:ext uri="{FF2B5EF4-FFF2-40B4-BE49-F238E27FC236}">
                <a16:creationId xmlns:a16="http://schemas.microsoft.com/office/drawing/2014/main" id="{ADF516C5-7CC6-17F3-47A8-7BB905A83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0918" y="4179947"/>
            <a:ext cx="2586100" cy="2586100"/>
          </a:xfrm>
          <a:prstGeom prst="rect">
            <a:avLst/>
          </a:prstGeom>
        </p:spPr>
      </p:pic>
      <p:pic>
        <p:nvPicPr>
          <p:cNvPr id="30" name="그래픽 29" descr="해시 태그 단색으로 채워진">
            <a:extLst>
              <a:ext uri="{FF2B5EF4-FFF2-40B4-BE49-F238E27FC236}">
                <a16:creationId xmlns:a16="http://schemas.microsoft.com/office/drawing/2014/main" id="{E66EB6C8-8928-995D-D830-D872DFC2AA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18151" y="4657119"/>
            <a:ext cx="1490742" cy="14907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B1E903-4C55-937F-2DCD-E0756250F0CC}"/>
              </a:ext>
            </a:extLst>
          </p:cNvPr>
          <p:cNvSpPr txBox="1"/>
          <p:nvPr/>
        </p:nvSpPr>
        <p:spPr>
          <a:xfrm>
            <a:off x="5985702" y="6213113"/>
            <a:ext cx="25861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number of repetitions</a:t>
            </a:r>
            <a:endParaRPr lang="ko-KR" alt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C84D18-5B97-6538-5550-A638FF05755C}"/>
              </a:ext>
            </a:extLst>
          </p:cNvPr>
          <p:cNvSpPr txBox="1"/>
          <p:nvPr/>
        </p:nvSpPr>
        <p:spPr>
          <a:xfrm>
            <a:off x="10179759" y="6691826"/>
            <a:ext cx="2729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metadata</a:t>
            </a:r>
            <a:endParaRPr lang="ko-KR" alt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DCA7BC-E82D-703D-C68F-7CE08BCA10D9}"/>
              </a:ext>
            </a:extLst>
          </p:cNvPr>
          <p:cNvSpPr txBox="1"/>
          <p:nvPr/>
        </p:nvSpPr>
        <p:spPr>
          <a:xfrm>
            <a:off x="14859000" y="6701918"/>
            <a:ext cx="2729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voice data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890CBB-1E41-37F1-5254-4FEB73780CCD}"/>
              </a:ext>
            </a:extLst>
          </p:cNvPr>
          <p:cNvSpPr txBox="1"/>
          <p:nvPr/>
        </p:nvSpPr>
        <p:spPr>
          <a:xfrm>
            <a:off x="1295400" y="7577288"/>
            <a:ext cx="12685660" cy="1669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Return high-priority information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ExtraBold"/>
                <a:ea typeface="나눔스퀘어라운드 ExtraBold"/>
                <a:sym typeface="Wingdings" panose="05000000000000000000" pitchFamily="2" charset="2"/>
              </a:rPr>
              <a:t> In the process of converting text to voice guidance</a:t>
            </a:r>
            <a:endParaRPr lang="ko-KR" altLang="en-US" sz="2800" dirty="0"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8B0D9E5E-C67E-3A72-F415-9CDDE7FD51D3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1332C86-1769-0CF4-3EF1-EE60729F6C1C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3FE4A-3634-DFC1-2EB0-0FBDD222E3EE}"/>
              </a:ext>
            </a:extLst>
          </p:cNvPr>
          <p:cNvSpPr txBox="1"/>
          <p:nvPr/>
        </p:nvSpPr>
        <p:spPr>
          <a:xfrm>
            <a:off x="1089399" y="2053318"/>
            <a:ext cx="1587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F5E8E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Priority Algorithm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: determine which information to guide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89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26F44-162A-4DA3-9940-917785E6880E}"/>
              </a:ext>
            </a:extLst>
          </p:cNvPr>
          <p:cNvSpPr txBox="1"/>
          <p:nvPr/>
        </p:nvSpPr>
        <p:spPr>
          <a:xfrm>
            <a:off x="5638800" y="1750802"/>
            <a:ext cx="12227455" cy="223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C00000"/>
                </a:solidFill>
                <a:latin typeface="+mj-ea"/>
                <a:ea typeface="+mj-ea"/>
              </a:rPr>
              <a:t>NO</a:t>
            </a:r>
            <a:r>
              <a:rPr lang="en-US" altLang="ko-KR" sz="3200" b="1" dirty="0"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rgbClr val="4F5E8E"/>
                </a:solidFill>
                <a:latin typeface="+mj-ea"/>
                <a:ea typeface="+mj-ea"/>
              </a:rPr>
              <a:t>metadata</a:t>
            </a:r>
            <a:r>
              <a:rPr lang="en-US" altLang="ko-KR" sz="3200" b="1" dirty="0">
                <a:latin typeface="+mj-ea"/>
                <a:ea typeface="+mj-ea"/>
              </a:rPr>
              <a:t> (video title or hashtag), </a:t>
            </a:r>
            <a:r>
              <a:rPr lang="en-US" altLang="ko-KR" sz="3200" b="1" dirty="0">
                <a:solidFill>
                  <a:srgbClr val="4F5E8E"/>
                </a:solidFill>
                <a:latin typeface="+mj-ea"/>
                <a:ea typeface="+mj-ea"/>
              </a:rPr>
              <a:t>audio data</a:t>
            </a:r>
            <a:endParaRPr lang="en-US" altLang="ko-KR" sz="3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+mj-ea"/>
                <a:ea typeface="+mj-ea"/>
              </a:rPr>
              <a:t>Analyze only the </a:t>
            </a:r>
            <a:r>
              <a:rPr lang="en-US" altLang="ko-KR" sz="3200" b="1" dirty="0">
                <a:solidFill>
                  <a:srgbClr val="4F5E8E"/>
                </a:solidFill>
                <a:latin typeface="+mj-ea"/>
                <a:ea typeface="+mj-ea"/>
              </a:rPr>
              <a:t>images</a:t>
            </a:r>
            <a:r>
              <a:rPr lang="en-US" altLang="ko-KR" sz="3200" b="1" dirty="0">
                <a:latin typeface="+mj-ea"/>
                <a:ea typeface="+mj-ea"/>
              </a:rPr>
              <a:t> in the video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C00000"/>
                </a:solidFill>
                <a:latin typeface="+mj-ea"/>
                <a:ea typeface="+mj-ea"/>
              </a:rPr>
              <a:t>NO</a:t>
            </a:r>
            <a:r>
              <a:rPr lang="en-US" altLang="ko-KR" sz="3200" b="1" dirty="0">
                <a:latin typeface="+mj-ea"/>
                <a:ea typeface="+mj-ea"/>
              </a:rPr>
              <a:t> need to determine the voice insertion section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8F258-B2F3-44DE-A99C-6121D1AF5AD6}"/>
              </a:ext>
            </a:extLst>
          </p:cNvPr>
          <p:cNvSpPr txBox="1"/>
          <p:nvPr/>
        </p:nvSpPr>
        <p:spPr>
          <a:xfrm>
            <a:off x="1290574" y="1197530"/>
            <a:ext cx="11079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+mj-ea"/>
                <a:ea typeface="+mj-ea"/>
              </a:rPr>
              <a:t>sample video (1)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B0614F68-EF01-3B49-E65B-87620ADD99A0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BC4FF940-7ACE-A8C7-D4B0-C1ED7593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4F3031-4BA5-BFD0-C2DD-4B7471F41F31}"/>
              </a:ext>
            </a:extLst>
          </p:cNvPr>
          <p:cNvSpPr txBox="1"/>
          <p:nvPr/>
        </p:nvSpPr>
        <p:spPr>
          <a:xfrm>
            <a:off x="11582400" y="8995140"/>
            <a:ext cx="913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video source : https://www.pexels.com/ko-kr/video/7709470/</a:t>
            </a:r>
            <a:endParaRPr lang="ko-KR" altLang="en-US"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47903B80-32F9-96E6-FA7C-144A5F73F4D6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3FBA2FB2-FA78-D42D-3CD7-F7D473BEAF90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06326-810A-4CC3-9C0B-D1CE115C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524" y="1613610"/>
            <a:ext cx="3718882" cy="70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63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066D56-2873-47AB-B63D-448B39A0D2CE}"/>
              </a:ext>
            </a:extLst>
          </p:cNvPr>
          <p:cNvSpPr txBox="1"/>
          <p:nvPr/>
        </p:nvSpPr>
        <p:spPr>
          <a:xfrm>
            <a:off x="1358439" y="1278044"/>
            <a:ext cx="984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Step 1. Capture video images at regular time intervals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B0614F68-EF01-3B49-E65B-87620ADD99A0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BC4FF940-7ACE-A8C7-D4B0-C1ED7593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4F3031-4BA5-BFD0-C2DD-4B7471F41F31}"/>
              </a:ext>
            </a:extLst>
          </p:cNvPr>
          <p:cNvSpPr txBox="1"/>
          <p:nvPr/>
        </p:nvSpPr>
        <p:spPr>
          <a:xfrm>
            <a:off x="11582400" y="9562680"/>
            <a:ext cx="913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video source : https://www.pexels.com/ko-kr/video/7709470/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9D3D04-8C09-2E98-5681-EFAF2ADE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87" y="2146132"/>
            <a:ext cx="2664134" cy="50262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6094B1-26FB-340E-CD5C-C6ED0B551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468" y="2183109"/>
            <a:ext cx="2633157" cy="50262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4B6363-5312-6B5F-B9A7-26486470D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094" y="2146133"/>
            <a:ext cx="2644571" cy="50262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9AAC31-CB74-264C-FA22-D1004AA3C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6079" y="2146132"/>
            <a:ext cx="2636839" cy="50262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A0478F3-DC87-1427-DE50-E015A1611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2741" y="2146133"/>
            <a:ext cx="2633157" cy="5018489"/>
          </a:xfrm>
          <a:prstGeom prst="rect">
            <a:avLst/>
          </a:prstGeom>
        </p:spPr>
      </p:pic>
      <p:sp>
        <p:nvSpPr>
          <p:cNvPr id="17" name="Object 15">
            <a:extLst>
              <a:ext uri="{FF2B5EF4-FFF2-40B4-BE49-F238E27FC236}">
                <a16:creationId xmlns:a16="http://schemas.microsoft.com/office/drawing/2014/main" id="{47903B80-32F9-96E6-FA7C-144A5F73F4D6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3FBA2FB2-FA78-D42D-3CD7-F7D473BEAF90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11A258-41AC-32E4-0FDF-5BE0620EC6CA}"/>
              </a:ext>
            </a:extLst>
          </p:cNvPr>
          <p:cNvSpPr txBox="1"/>
          <p:nvPr/>
        </p:nvSpPr>
        <p:spPr>
          <a:xfrm>
            <a:off x="1322579" y="7603597"/>
            <a:ext cx="10743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Using)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+mn-ea"/>
                <a:cs typeface="+mn-cs"/>
              </a:rPr>
              <a:t>Python image capture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B2BE4E-8262-3B49-AE09-40B591320DD7}"/>
              </a:ext>
            </a:extLst>
          </p:cNvPr>
          <p:cNvSpPr txBox="1"/>
          <p:nvPr/>
        </p:nvSpPr>
        <p:spPr>
          <a:xfrm>
            <a:off x="12983990" y="1259503"/>
            <a:ext cx="4313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(Example: 3 seconds)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552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066D56-2873-47AB-B63D-448B39A0D2CE}"/>
              </a:ext>
            </a:extLst>
          </p:cNvPr>
          <p:cNvSpPr txBox="1"/>
          <p:nvPr/>
        </p:nvSpPr>
        <p:spPr>
          <a:xfrm>
            <a:off x="1290574" y="1316515"/>
            <a:ext cx="110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Step 2. Analysis of information in the created image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B0614F68-EF01-3B49-E65B-87620ADD99A0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BC4FF940-7ACE-A8C7-D4B0-C1ED7593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59D3D04-8C09-2E98-5681-EFAF2ADE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037" y="2074469"/>
            <a:ext cx="2388637" cy="45064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6094B1-26FB-340E-CD5C-C6ED0B551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35" y="2074469"/>
            <a:ext cx="2360863" cy="45064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4B6363-5312-6B5F-B9A7-26486470D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451" y="2074469"/>
            <a:ext cx="2371097" cy="45064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9AAC31-CB74-264C-FA22-D1004AA3C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265" y="2081677"/>
            <a:ext cx="2364163" cy="45064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A0478F3-DC87-1427-DE50-E015A1611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7139" y="2085482"/>
            <a:ext cx="2364163" cy="4505818"/>
          </a:xfrm>
          <a:prstGeom prst="rect">
            <a:avLst/>
          </a:prstGeom>
        </p:spPr>
      </p:pic>
      <p:sp>
        <p:nvSpPr>
          <p:cNvPr id="25" name="Object 15">
            <a:extLst>
              <a:ext uri="{FF2B5EF4-FFF2-40B4-BE49-F238E27FC236}">
                <a16:creationId xmlns:a16="http://schemas.microsoft.com/office/drawing/2014/main" id="{9574DB46-2DDA-F54A-97DB-6DD3C9CF82EB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66D2816D-9EE3-AEAB-A161-A5A54E8DD168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AD05F-BEC6-5D88-36D8-D0766183DFEF}"/>
              </a:ext>
            </a:extLst>
          </p:cNvPr>
          <p:cNvSpPr txBox="1"/>
          <p:nvPr/>
        </p:nvSpPr>
        <p:spPr>
          <a:xfrm>
            <a:off x="1358438" y="7555187"/>
            <a:ext cx="15490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Using) Image analysis API(</a:t>
            </a:r>
            <a:r>
              <a:rPr lang="en-US" altLang="ko-KR" sz="3600" dirty="0" err="1">
                <a:solidFill>
                  <a:srgbClr val="4F5E8E"/>
                </a:solidFill>
                <a:latin typeface="+mn-ea"/>
              </a:rPr>
              <a:t>kakao</a:t>
            </a: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) &amp; Priority algorithm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F5E8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600FEA-FBC5-3C92-9B6C-10DA417E68A2}"/>
              </a:ext>
            </a:extLst>
          </p:cNvPr>
          <p:cNvSpPr txBox="1"/>
          <p:nvPr/>
        </p:nvSpPr>
        <p:spPr>
          <a:xfrm>
            <a:off x="1722306" y="6665657"/>
            <a:ext cx="293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사람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책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화분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액세서리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94D7A-DF79-D441-4F56-514FECD41230}"/>
              </a:ext>
            </a:extLst>
          </p:cNvPr>
          <p:cNvSpPr txBox="1"/>
          <p:nvPr/>
        </p:nvSpPr>
        <p:spPr>
          <a:xfrm>
            <a:off x="4581661" y="6665657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사람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책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화분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액세서리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연기 사진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E810B-1FAE-CB28-EED7-D03903E8E552}"/>
              </a:ext>
            </a:extLst>
          </p:cNvPr>
          <p:cNvSpPr txBox="1"/>
          <p:nvPr/>
        </p:nvSpPr>
        <p:spPr>
          <a:xfrm>
            <a:off x="7703741" y="6665657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사람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책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화분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액세서리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하늘 구름 사진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040715-0239-FE34-B8E6-C3EE12A7F2BE}"/>
              </a:ext>
            </a:extLst>
          </p:cNvPr>
          <p:cNvSpPr txBox="1"/>
          <p:nvPr/>
        </p:nvSpPr>
        <p:spPr>
          <a:xfrm>
            <a:off x="10997265" y="6665657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사람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책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화분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액세서리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빨간 배경 와인 잔 사진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701A71-9E11-C028-4507-FD5EDB84B0E5}"/>
              </a:ext>
            </a:extLst>
          </p:cNvPr>
          <p:cNvSpPr txBox="1"/>
          <p:nvPr/>
        </p:nvSpPr>
        <p:spPr>
          <a:xfrm>
            <a:off x="14254078" y="6665657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사람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책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화분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액세서리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작은 소품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FCFE3D-D0E6-A3B1-C57D-9CE33FA21A0F}"/>
              </a:ext>
            </a:extLst>
          </p:cNvPr>
          <p:cNvSpPr txBox="1"/>
          <p:nvPr/>
        </p:nvSpPr>
        <p:spPr>
          <a:xfrm>
            <a:off x="1481653" y="8485857"/>
            <a:ext cx="10888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Ex) Analyzed information: people, books, flowerpots, accessories</a:t>
            </a:r>
          </a:p>
          <a:p>
            <a:r>
              <a:rPr lang="en-US" altLang="ko-KR" sz="2400" b="1" dirty="0">
                <a:solidFill>
                  <a:srgbClr val="4F5E8E"/>
                </a:solidFill>
                <a:latin typeface="+mj-ea"/>
                <a:ea typeface="+mj-ea"/>
                <a:sym typeface="Wingdings" panose="05000000000000000000" pitchFamily="2" charset="2"/>
              </a:rPr>
              <a:t> A person is looking at a book. There are flower-pots and accessories</a:t>
            </a:r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3510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26F44-162A-4DA3-9940-917785E6880E}"/>
              </a:ext>
            </a:extLst>
          </p:cNvPr>
          <p:cNvSpPr txBox="1"/>
          <p:nvPr/>
        </p:nvSpPr>
        <p:spPr>
          <a:xfrm>
            <a:off x="1157765" y="2295640"/>
            <a:ext cx="110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Step 4. Check where voice can be inserted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8F258-B2F3-44DE-A99C-6121D1AF5AD6}"/>
              </a:ext>
            </a:extLst>
          </p:cNvPr>
          <p:cNvSpPr txBox="1"/>
          <p:nvPr/>
        </p:nvSpPr>
        <p:spPr>
          <a:xfrm>
            <a:off x="1171620" y="1308594"/>
            <a:ext cx="110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Step 3. Decide which voice guidance will be inserted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66D56-2873-47AB-B63D-448B39A0D2CE}"/>
              </a:ext>
            </a:extLst>
          </p:cNvPr>
          <p:cNvSpPr txBox="1"/>
          <p:nvPr/>
        </p:nvSpPr>
        <p:spPr>
          <a:xfrm>
            <a:off x="1171620" y="3615855"/>
            <a:ext cx="110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Step 5. Play audio during video playback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B0614F68-EF01-3B49-E65B-87620ADD99A0}"/>
              </a:ext>
            </a:extLst>
          </p:cNvPr>
          <p:cNvGrpSpPr/>
          <p:nvPr/>
        </p:nvGrpSpPr>
        <p:grpSpPr>
          <a:xfrm>
            <a:off x="3187965" y="9723946"/>
            <a:ext cx="13809524" cy="47619"/>
            <a:chOff x="3187965" y="9455353"/>
            <a:chExt cx="13809524" cy="4761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BC4FF940-7ACE-A8C7-D4B0-C1ED7593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55D4577-0D57-1B0F-E32E-3599B6EAC523}"/>
              </a:ext>
            </a:extLst>
          </p:cNvPr>
          <p:cNvSpPr txBox="1"/>
          <p:nvPr/>
        </p:nvSpPr>
        <p:spPr>
          <a:xfrm>
            <a:off x="1820178" y="2873233"/>
            <a:ext cx="13809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C00000"/>
                </a:solidFill>
                <a:latin typeface="+mj-ea"/>
                <a:ea typeface="+mj-ea"/>
              </a:rPr>
              <a:t>NO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audio data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audio is inserted at the location where the video was analyzed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B8BB7A9-FD0C-F7D2-4D45-FBC3500EF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644" y="4263157"/>
            <a:ext cx="2225313" cy="41983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0A4BCC-7141-9107-ABAC-766519607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84" y="4276764"/>
            <a:ext cx="2199438" cy="41983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2CD1CC8-243D-8D89-42F2-163FA819D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709" y="4263157"/>
            <a:ext cx="2197700" cy="41769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26E2A4-90D0-1EA9-8F9E-1BF4AD9C2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265" y="4280367"/>
            <a:ext cx="2198731" cy="41911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49DCC2B-C742-3925-EC05-CB9AB54ED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54078" y="4263157"/>
            <a:ext cx="2185812" cy="4165901"/>
          </a:xfrm>
          <a:prstGeom prst="rect">
            <a:avLst/>
          </a:prstGeom>
        </p:spPr>
      </p:pic>
      <p:sp>
        <p:nvSpPr>
          <p:cNvPr id="21" name="Object 15">
            <a:extLst>
              <a:ext uri="{FF2B5EF4-FFF2-40B4-BE49-F238E27FC236}">
                <a16:creationId xmlns:a16="http://schemas.microsoft.com/office/drawing/2014/main" id="{8A4A3D42-EDED-BEF7-4A89-0E284ECBEC05}"/>
              </a:ext>
            </a:extLst>
          </p:cNvPr>
          <p:cNvSpPr txBox="1"/>
          <p:nvPr/>
        </p:nvSpPr>
        <p:spPr>
          <a:xfrm>
            <a:off x="1048782" y="9633065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E5AA031F-F288-C716-4BB5-ECDD08794147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8FC565-A8BB-DC6F-60A8-F7C9B500B58F}"/>
              </a:ext>
            </a:extLst>
          </p:cNvPr>
          <p:cNvSpPr txBox="1"/>
          <p:nvPr/>
        </p:nvSpPr>
        <p:spPr>
          <a:xfrm>
            <a:off x="1722306" y="8544865"/>
            <a:ext cx="29313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사람이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책을 보고 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r>
              <a:rPr lang="ko-KR" altLang="en-US" b="1" dirty="0">
                <a:latin typeface="+mj-ea"/>
                <a:ea typeface="+mj-ea"/>
              </a:rPr>
              <a:t>테이블 위에 화분과 액세서리가 놓여 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E3E265-C0BE-8D07-56BE-8C35B0D684A3}"/>
              </a:ext>
            </a:extLst>
          </p:cNvPr>
          <p:cNvSpPr txBox="1"/>
          <p:nvPr/>
        </p:nvSpPr>
        <p:spPr>
          <a:xfrm>
            <a:off x="4670107" y="8577329"/>
            <a:ext cx="293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책 안에 연기 사진이 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5F1D2E-937C-B68D-11D8-2BED678BDBCF}"/>
              </a:ext>
            </a:extLst>
          </p:cNvPr>
          <p:cNvSpPr txBox="1"/>
          <p:nvPr/>
        </p:nvSpPr>
        <p:spPr>
          <a:xfrm>
            <a:off x="7678341" y="8585355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책 안에 구름 낀 하늘 사진이 있다</a:t>
            </a:r>
            <a:r>
              <a:rPr lang="en-US" altLang="ko-KR" b="1" dirty="0">
                <a:latin typeface="+mj-ea"/>
                <a:ea typeface="+mj-ea"/>
              </a:rPr>
              <a:t>. 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C7B80-8F11-CB3B-C7D2-BAE777761085}"/>
              </a:ext>
            </a:extLst>
          </p:cNvPr>
          <p:cNvSpPr txBox="1"/>
          <p:nvPr/>
        </p:nvSpPr>
        <p:spPr>
          <a:xfrm>
            <a:off x="10935154" y="8585355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책 안에 빨간 배경의 와인 잔 사진이 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30E34F-ABEE-06A4-3F3F-9CF73E7B0825}"/>
              </a:ext>
            </a:extLst>
          </p:cNvPr>
          <p:cNvSpPr txBox="1"/>
          <p:nvPr/>
        </p:nvSpPr>
        <p:spPr>
          <a:xfrm>
            <a:off x="14140232" y="8585355"/>
            <a:ext cx="293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책 안에 작은 소품들이 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EBFF3-516E-8C33-56F1-357E1E581034}"/>
              </a:ext>
            </a:extLst>
          </p:cNvPr>
          <p:cNvSpPr txBox="1"/>
          <p:nvPr/>
        </p:nvSpPr>
        <p:spPr>
          <a:xfrm>
            <a:off x="8667428" y="2199715"/>
            <a:ext cx="6858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+mn-ea"/>
                <a:cs typeface="+mn-cs"/>
              </a:rPr>
              <a:t>Using) Insertion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322666-B73C-2D1F-C02A-C34D2B815AC9}"/>
              </a:ext>
            </a:extLst>
          </p:cNvPr>
          <p:cNvSpPr txBox="1"/>
          <p:nvPr/>
        </p:nvSpPr>
        <p:spPr>
          <a:xfrm>
            <a:off x="8305800" y="3501998"/>
            <a:ext cx="6858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+mn-ea"/>
                <a:cs typeface="+mn-cs"/>
              </a:rPr>
              <a:t>Using) TTS service</a:t>
            </a:r>
          </a:p>
        </p:txBody>
      </p:sp>
    </p:spTree>
    <p:extLst>
      <p:ext uri="{BB962C8B-B14F-4D97-AF65-F5344CB8AC3E}">
        <p14:creationId xmlns:p14="http://schemas.microsoft.com/office/powerpoint/2010/main" val="2785348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196433-FD16-0D36-7382-3C472A7E8026}"/>
              </a:ext>
            </a:extLst>
          </p:cNvPr>
          <p:cNvSpPr/>
          <p:nvPr/>
        </p:nvSpPr>
        <p:spPr>
          <a:xfrm>
            <a:off x="0" y="0"/>
            <a:ext cx="12420600" cy="10287000"/>
          </a:xfrm>
          <a:prstGeom prst="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CC0B676C-7716-FD6E-FE06-D6E38F3418DE}"/>
              </a:ext>
            </a:extLst>
          </p:cNvPr>
          <p:cNvSpPr txBox="1"/>
          <p:nvPr/>
        </p:nvSpPr>
        <p:spPr>
          <a:xfrm>
            <a:off x="2590800" y="4174004"/>
            <a:ext cx="119634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just"/>
            <a:r>
              <a:rPr lang="en-US" altLang="ko-KR" sz="6000" dirty="0">
                <a:solidFill>
                  <a:srgbClr val="F9FAFD"/>
                </a:solidFill>
                <a:latin typeface="+mj-ea"/>
              </a:rPr>
              <a:t>Motivation &amp;</a:t>
            </a:r>
          </a:p>
          <a:p>
            <a:pPr lvl="1" algn="just"/>
            <a:r>
              <a:rPr lang="en-US" altLang="ko-KR" sz="6000" dirty="0">
                <a:solidFill>
                  <a:srgbClr val="F9FAFD"/>
                </a:solidFill>
                <a:latin typeface="+mj-ea"/>
              </a:rPr>
              <a:t>Pre-investigation</a:t>
            </a: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2DAABF74-B04E-13FC-0960-CCDFDFD26EF0}"/>
              </a:ext>
            </a:extLst>
          </p:cNvPr>
          <p:cNvSpPr txBox="1"/>
          <p:nvPr/>
        </p:nvSpPr>
        <p:spPr>
          <a:xfrm>
            <a:off x="1828800" y="4635668"/>
            <a:ext cx="97536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rgbClr val="F9FAFD"/>
                </a:solidFill>
                <a:latin typeface="+mj-ea"/>
                <a:ea typeface="+mj-ea"/>
              </a:rPr>
              <a:t>1.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FFA8FF1-955B-6968-F401-B1DF6DCC0B0A}"/>
              </a:ext>
            </a:extLst>
          </p:cNvPr>
          <p:cNvSpPr txBox="1"/>
          <p:nvPr/>
        </p:nvSpPr>
        <p:spPr>
          <a:xfrm>
            <a:off x="13868400" y="9747451"/>
            <a:ext cx="4419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THELuxGoB_U" pitchFamily="34" charset="0"/>
              </a:rPr>
              <a:t>2022 Graduation Work</a:t>
            </a:r>
          </a:p>
        </p:txBody>
      </p:sp>
    </p:spTree>
    <p:extLst>
      <p:ext uri="{BB962C8B-B14F-4D97-AF65-F5344CB8AC3E}">
        <p14:creationId xmlns:p14="http://schemas.microsoft.com/office/powerpoint/2010/main" val="39383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26F44-162A-4DA3-9940-917785E6880E}"/>
              </a:ext>
            </a:extLst>
          </p:cNvPr>
          <p:cNvSpPr txBox="1"/>
          <p:nvPr/>
        </p:nvSpPr>
        <p:spPr>
          <a:xfrm>
            <a:off x="5591475" y="2317130"/>
            <a:ext cx="11079108" cy="223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+mj-ea"/>
                <a:ea typeface="+mj-ea"/>
              </a:rPr>
              <a:t>Video title: Free video about walking, hugging, tree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4F5E8E"/>
                </a:solidFill>
                <a:latin typeface="+mj-ea"/>
                <a:ea typeface="+mj-ea"/>
              </a:rPr>
              <a:t>Audio data </a:t>
            </a:r>
            <a:r>
              <a:rPr lang="en-US" altLang="ko-KR" sz="3200" b="1" dirty="0">
                <a:solidFill>
                  <a:srgbClr val="C00000"/>
                </a:solidFill>
                <a:latin typeface="+mj-ea"/>
                <a:ea typeface="+mj-ea"/>
              </a:rPr>
              <a:t>X</a:t>
            </a:r>
            <a:r>
              <a:rPr lang="en-US" altLang="ko-KR" sz="3200" b="1" dirty="0">
                <a:latin typeface="+mj-ea"/>
                <a:ea typeface="+mj-ea"/>
              </a:rPr>
              <a:t> </a:t>
            </a:r>
            <a:r>
              <a:rPr lang="en-US" altLang="ko-KR" sz="3200" b="1" dirty="0"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ko-KR" altLang="en-US" sz="3200" b="1" dirty="0">
                <a:latin typeface="+mj-ea"/>
                <a:ea typeface="+mj-ea"/>
              </a:rPr>
              <a:t> </a:t>
            </a:r>
            <a:r>
              <a:rPr lang="en-US" altLang="ko-KR" sz="3200" b="1" dirty="0">
                <a:latin typeface="+mj-ea"/>
                <a:ea typeface="+mj-ea"/>
              </a:rPr>
              <a:t>Use of </a:t>
            </a:r>
            <a:r>
              <a:rPr lang="en-US" altLang="ko-KR" sz="3200" b="1" dirty="0">
                <a:solidFill>
                  <a:srgbClr val="4F5E8E"/>
                </a:solidFill>
                <a:latin typeface="+mj-ea"/>
                <a:ea typeface="+mj-ea"/>
              </a:rPr>
              <a:t>images</a:t>
            </a:r>
            <a:r>
              <a:rPr lang="en-US" altLang="ko-KR" sz="3200" b="1" dirty="0">
                <a:latin typeface="+mj-ea"/>
                <a:ea typeface="+mj-ea"/>
              </a:rPr>
              <a:t> and </a:t>
            </a:r>
            <a:r>
              <a:rPr lang="en-US" altLang="ko-KR" sz="3200" b="1" dirty="0">
                <a:solidFill>
                  <a:srgbClr val="4F5E8E"/>
                </a:solidFill>
                <a:latin typeface="+mj-ea"/>
                <a:ea typeface="+mj-ea"/>
              </a:rPr>
              <a:t>metadata</a:t>
            </a:r>
            <a:r>
              <a:rPr lang="en-US" altLang="ko-KR" sz="3200" b="1" dirty="0">
                <a:latin typeface="+mj-ea"/>
                <a:ea typeface="+mj-ea"/>
              </a:rPr>
              <a:t> in video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C00000"/>
                </a:solidFill>
                <a:latin typeface="+mj-ea"/>
                <a:ea typeface="+mj-ea"/>
              </a:rPr>
              <a:t>NO</a:t>
            </a:r>
            <a:r>
              <a:rPr lang="en-US" altLang="ko-KR" sz="3200" b="1" dirty="0">
                <a:latin typeface="+mj-ea"/>
                <a:ea typeface="+mj-ea"/>
              </a:rPr>
              <a:t> need to determine the voice insertion section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8F258-B2F3-44DE-A99C-6121D1AF5AD6}"/>
              </a:ext>
            </a:extLst>
          </p:cNvPr>
          <p:cNvSpPr txBox="1"/>
          <p:nvPr/>
        </p:nvSpPr>
        <p:spPr>
          <a:xfrm>
            <a:off x="1290574" y="1088440"/>
            <a:ext cx="11079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+mj-ea"/>
                <a:ea typeface="+mj-ea"/>
              </a:rPr>
              <a:t>sample video (2)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B0614F68-EF01-3B49-E65B-87620ADD99A0}"/>
              </a:ext>
            </a:extLst>
          </p:cNvPr>
          <p:cNvGrpSpPr/>
          <p:nvPr/>
        </p:nvGrpSpPr>
        <p:grpSpPr>
          <a:xfrm>
            <a:off x="3187965" y="9630489"/>
            <a:ext cx="13809524" cy="47619"/>
            <a:chOff x="3187965" y="9455353"/>
            <a:chExt cx="13809524" cy="4761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BC4FF940-7ACE-A8C7-D4B0-C1ED7593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4F3031-4BA5-BFD0-C2DD-4B7471F41F31}"/>
              </a:ext>
            </a:extLst>
          </p:cNvPr>
          <p:cNvSpPr txBox="1"/>
          <p:nvPr/>
        </p:nvSpPr>
        <p:spPr>
          <a:xfrm>
            <a:off x="11868865" y="9697804"/>
            <a:ext cx="913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video source : https://www.pexels.com/ko-kr/video/7709470/</a:t>
            </a:r>
            <a:endParaRPr lang="ko-KR" altLang="en-US"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0151EC16-21AF-F699-B2EC-F02496D2B7B3}"/>
              </a:ext>
            </a:extLst>
          </p:cNvPr>
          <p:cNvSpPr txBox="1"/>
          <p:nvPr/>
        </p:nvSpPr>
        <p:spPr>
          <a:xfrm>
            <a:off x="1048782" y="9539608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19DD6A45-BAAD-12F2-DEBE-37AFD0B7A39A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181C9-F543-004F-B1CB-111E7741A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524" y="1613610"/>
            <a:ext cx="3718882" cy="70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43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4FDA-F094-92EA-07D7-60A33C82C6BA}"/>
              </a:ext>
            </a:extLst>
          </p:cNvPr>
          <p:cNvSpPr txBox="1"/>
          <p:nvPr/>
        </p:nvSpPr>
        <p:spPr>
          <a:xfrm>
            <a:off x="1449967" y="1362862"/>
            <a:ext cx="12649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+mj-ea"/>
                <a:ea typeface="+mj-ea"/>
              </a:rPr>
              <a:t>Step 1. Capture video images at regular time intervals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982E79-987C-9AE7-8BDC-BAD5336B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82" y="2055938"/>
            <a:ext cx="3011661" cy="57230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A83501-DF85-5E7A-6C5A-3A6DFC45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369" y="2055938"/>
            <a:ext cx="3034543" cy="57230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369147-CBEC-0A1E-D9FA-412DE46E4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346" y="2019302"/>
            <a:ext cx="3011661" cy="5723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8ECB10-3614-A3C1-A0E4-ED3B2C7B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817" y="2019301"/>
            <a:ext cx="3011661" cy="5723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BFDA3B-EF84-9E20-47EF-306FC05C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0700" y="2019300"/>
            <a:ext cx="3011661" cy="5723040"/>
          </a:xfrm>
          <a:prstGeom prst="rect">
            <a:avLst/>
          </a:prstGeom>
        </p:spPr>
      </p:pic>
      <p:grpSp>
        <p:nvGrpSpPr>
          <p:cNvPr id="8" name="그룹 1007">
            <a:extLst>
              <a:ext uri="{FF2B5EF4-FFF2-40B4-BE49-F238E27FC236}">
                <a16:creationId xmlns:a16="http://schemas.microsoft.com/office/drawing/2014/main" id="{62C72C69-728B-A4FF-FE1D-4311832CCD42}"/>
              </a:ext>
            </a:extLst>
          </p:cNvPr>
          <p:cNvGrpSpPr/>
          <p:nvPr/>
        </p:nvGrpSpPr>
        <p:grpSpPr>
          <a:xfrm>
            <a:off x="3187965" y="9630489"/>
            <a:ext cx="13809524" cy="47619"/>
            <a:chOff x="3187965" y="9455353"/>
            <a:chExt cx="13809524" cy="47619"/>
          </a:xfrm>
        </p:grpSpPr>
        <p:pic>
          <p:nvPicPr>
            <p:cNvPr id="9" name="Object 27">
              <a:extLst>
                <a:ext uri="{FF2B5EF4-FFF2-40B4-BE49-F238E27FC236}">
                  <a16:creationId xmlns:a16="http://schemas.microsoft.com/office/drawing/2014/main" id="{64BF85F4-EE91-C587-09D9-980CE3E5E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0" name="Object 15">
            <a:extLst>
              <a:ext uri="{FF2B5EF4-FFF2-40B4-BE49-F238E27FC236}">
                <a16:creationId xmlns:a16="http://schemas.microsoft.com/office/drawing/2014/main" id="{377DAE12-0CD7-4EA4-F3A3-0D9511883962}"/>
              </a:ext>
            </a:extLst>
          </p:cNvPr>
          <p:cNvSpPr txBox="1"/>
          <p:nvPr/>
        </p:nvSpPr>
        <p:spPr>
          <a:xfrm>
            <a:off x="1048782" y="9539608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F605D7D8-1952-DC3E-A62A-3AD796993A52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7E2B4-A156-D214-7206-CDCCB06CECFE}"/>
              </a:ext>
            </a:extLst>
          </p:cNvPr>
          <p:cNvSpPr txBox="1"/>
          <p:nvPr/>
        </p:nvSpPr>
        <p:spPr>
          <a:xfrm>
            <a:off x="12983990" y="1259503"/>
            <a:ext cx="4313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(Example: 3 seconds)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831D0-8F30-B95E-87B1-F0D193B006DB}"/>
              </a:ext>
            </a:extLst>
          </p:cNvPr>
          <p:cNvSpPr txBox="1"/>
          <p:nvPr/>
        </p:nvSpPr>
        <p:spPr>
          <a:xfrm>
            <a:off x="1322579" y="7869858"/>
            <a:ext cx="10743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Using)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+mn-ea"/>
                <a:cs typeface="+mn-cs"/>
              </a:rPr>
              <a:t>Python image capture</a:t>
            </a:r>
          </a:p>
        </p:txBody>
      </p:sp>
    </p:spTree>
    <p:extLst>
      <p:ext uri="{BB962C8B-B14F-4D97-AF65-F5344CB8AC3E}">
        <p14:creationId xmlns:p14="http://schemas.microsoft.com/office/powerpoint/2010/main" val="529257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066D56-2873-47AB-B63D-448B39A0D2CE}"/>
              </a:ext>
            </a:extLst>
          </p:cNvPr>
          <p:cNvSpPr txBox="1"/>
          <p:nvPr/>
        </p:nvSpPr>
        <p:spPr>
          <a:xfrm>
            <a:off x="1290574" y="1316515"/>
            <a:ext cx="11079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+mj-ea"/>
                <a:ea typeface="+mj-ea"/>
              </a:rPr>
              <a:t>Step 2. Analysis of information in the created image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B0614F68-EF01-3B49-E65B-87620ADD99A0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BC4FF940-7ACE-A8C7-D4B0-C1ED7593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A33248C4-6FB9-0E85-4A09-DFF6B0C7E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863" y="2089909"/>
            <a:ext cx="2578443" cy="489979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31B08DA-7C3E-B29D-89F2-8A6BD71F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637" y="2089909"/>
            <a:ext cx="2598034" cy="489979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D0633BF-A2C5-1F6A-D929-1B0550532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202" y="2053273"/>
            <a:ext cx="2578443" cy="489979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5815652-34F0-F2C8-6398-8BE2CA5E7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0460" y="2053272"/>
            <a:ext cx="2578443" cy="489979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EF7266-2062-0157-4898-F7074A323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8541" y="2053271"/>
            <a:ext cx="2578443" cy="489979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0E68113-3877-3A82-FA22-D18145407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092" y="2089908"/>
            <a:ext cx="2598034" cy="57734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C097C0-A7FA-EE0F-E105-AB581C6D8055}"/>
              </a:ext>
            </a:extLst>
          </p:cNvPr>
          <p:cNvSpPr txBox="1"/>
          <p:nvPr/>
        </p:nvSpPr>
        <p:spPr>
          <a:xfrm>
            <a:off x="11506200" y="8865230"/>
            <a:ext cx="6312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4F5E8E"/>
                </a:solidFill>
                <a:latin typeface="+mj-ea"/>
                <a:ea typeface="+mj-ea"/>
                <a:sym typeface="Wingdings" panose="05000000000000000000" pitchFamily="2" charset="2"/>
              </a:rPr>
              <a:t> This case, </a:t>
            </a:r>
            <a:r>
              <a:rPr lang="en-US" altLang="ko-KR" sz="2000" b="1" dirty="0">
                <a:solidFill>
                  <a:srgbClr val="4F5E8E"/>
                </a:solidFill>
                <a:latin typeface="+mj-ea"/>
                <a:ea typeface="+mj-ea"/>
              </a:rPr>
              <a:t>use Samsung Bixby AI image analysis</a:t>
            </a:r>
            <a:endParaRPr lang="ko-KR" altLang="en-US" sz="2000" dirty="0">
              <a:solidFill>
                <a:srgbClr val="4F5E8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518FE0-28A6-DF54-2F24-5C6A149CDE19}"/>
              </a:ext>
            </a:extLst>
          </p:cNvPr>
          <p:cNvSpPr txBox="1"/>
          <p:nvPr/>
        </p:nvSpPr>
        <p:spPr>
          <a:xfrm>
            <a:off x="11887200" y="9586899"/>
            <a:ext cx="913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video source : https://www.pexels.com/ko-kr/video/7709470/</a:t>
            </a:r>
            <a:endParaRPr lang="ko-KR" altLang="en-US"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7983AFE0-8205-148C-B2A8-26D90ACE1395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DF2433C8-7B1E-5DA9-132C-78A584095211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77417A-9B41-A5C5-B28A-40D9C6092D44}"/>
              </a:ext>
            </a:extLst>
          </p:cNvPr>
          <p:cNvSpPr txBox="1"/>
          <p:nvPr/>
        </p:nvSpPr>
        <p:spPr>
          <a:xfrm>
            <a:off x="1315974" y="7900327"/>
            <a:ext cx="293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테이블에 서 있는 남자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E3724-053C-01AC-1A93-D3B4E76F5A7E}"/>
              </a:ext>
            </a:extLst>
          </p:cNvPr>
          <p:cNvSpPr txBox="1"/>
          <p:nvPr/>
        </p:nvSpPr>
        <p:spPr>
          <a:xfrm>
            <a:off x="4581661" y="7200900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한 무리의 사람들이 테이블에 앉아 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8C8FD0-D2F3-EEB3-757D-6D3E725DFC09}"/>
              </a:ext>
            </a:extLst>
          </p:cNvPr>
          <p:cNvSpPr txBox="1"/>
          <p:nvPr/>
        </p:nvSpPr>
        <p:spPr>
          <a:xfrm>
            <a:off x="14254078" y="7200900"/>
            <a:ext cx="29313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한 무리의 남자들이 크리스마스 트리를 들고 테이블 주위에 앉아있다</a:t>
            </a:r>
            <a:r>
              <a:rPr lang="en-US" altLang="ko-KR" b="1" dirty="0">
                <a:latin typeface="+mj-ea"/>
                <a:ea typeface="+mj-ea"/>
              </a:rPr>
              <a:t>,</a:t>
            </a:r>
          </a:p>
          <a:p>
            <a:r>
              <a:rPr lang="ko-KR" altLang="en-US" b="1" dirty="0">
                <a:latin typeface="+mj-ea"/>
                <a:ea typeface="+mj-ea"/>
              </a:rPr>
              <a:t>방안의 남녀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077F5-754A-2F20-4202-8DC8363D103B}"/>
              </a:ext>
            </a:extLst>
          </p:cNvPr>
          <p:cNvSpPr txBox="1"/>
          <p:nvPr/>
        </p:nvSpPr>
        <p:spPr>
          <a:xfrm>
            <a:off x="10997265" y="7200900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한 무리의 사람들이 테이블에 앉아 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9887C4-5D19-5519-0C60-474993BFE84F}"/>
              </a:ext>
            </a:extLst>
          </p:cNvPr>
          <p:cNvSpPr txBox="1"/>
          <p:nvPr/>
        </p:nvSpPr>
        <p:spPr>
          <a:xfrm>
            <a:off x="7809838" y="7200900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한 무리의 남자들이 테이블에 앉아 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CD06B1-C1C0-890C-4633-B3FD6D660CB7}"/>
              </a:ext>
            </a:extLst>
          </p:cNvPr>
          <p:cNvSpPr txBox="1"/>
          <p:nvPr/>
        </p:nvSpPr>
        <p:spPr>
          <a:xfrm>
            <a:off x="1358438" y="8277935"/>
            <a:ext cx="15490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Using) Image analysis API(</a:t>
            </a:r>
            <a:r>
              <a:rPr lang="en-US" altLang="ko-KR" sz="3600" dirty="0" err="1">
                <a:solidFill>
                  <a:srgbClr val="4F5E8E"/>
                </a:solidFill>
                <a:latin typeface="+mn-ea"/>
              </a:rPr>
              <a:t>kakao</a:t>
            </a:r>
            <a:r>
              <a:rPr lang="en-US" altLang="ko-KR" sz="3600" dirty="0">
                <a:solidFill>
                  <a:srgbClr val="4F5E8E"/>
                </a:solidFill>
                <a:latin typeface="+mn-ea"/>
              </a:rPr>
              <a:t>) &amp; Priority algorithm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F5E8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53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26F44-162A-4DA3-9940-917785E6880E}"/>
              </a:ext>
            </a:extLst>
          </p:cNvPr>
          <p:cNvSpPr txBox="1"/>
          <p:nvPr/>
        </p:nvSpPr>
        <p:spPr>
          <a:xfrm>
            <a:off x="1171620" y="2858676"/>
            <a:ext cx="11079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+mj-ea"/>
                <a:ea typeface="+mj-ea"/>
              </a:rPr>
              <a:t>Step 4. Check where voice can be inserted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8F258-B2F3-44DE-A99C-6121D1AF5AD6}"/>
              </a:ext>
            </a:extLst>
          </p:cNvPr>
          <p:cNvSpPr txBox="1"/>
          <p:nvPr/>
        </p:nvSpPr>
        <p:spPr>
          <a:xfrm>
            <a:off x="1171620" y="1195179"/>
            <a:ext cx="11079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+mj-ea"/>
                <a:ea typeface="+mj-ea"/>
              </a:rPr>
              <a:t>Step 3. Decide which voice guidance will be inserted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66D56-2873-47AB-B63D-448B39A0D2CE}"/>
              </a:ext>
            </a:extLst>
          </p:cNvPr>
          <p:cNvSpPr txBox="1"/>
          <p:nvPr/>
        </p:nvSpPr>
        <p:spPr>
          <a:xfrm>
            <a:off x="1171620" y="3719925"/>
            <a:ext cx="11079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+mj-ea"/>
                <a:ea typeface="+mj-ea"/>
              </a:rPr>
              <a:t>Step 5. Play audio during video playback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B0614F68-EF01-3B49-E65B-87620ADD99A0}"/>
              </a:ext>
            </a:extLst>
          </p:cNvPr>
          <p:cNvGrpSpPr/>
          <p:nvPr/>
        </p:nvGrpSpPr>
        <p:grpSpPr>
          <a:xfrm>
            <a:off x="3187965" y="9868768"/>
            <a:ext cx="13809524" cy="47619"/>
            <a:chOff x="3187965" y="9455353"/>
            <a:chExt cx="13809524" cy="4761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BC4FF940-7ACE-A8C7-D4B0-C1ED7593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C77FB4F6-70F6-2F86-2C0B-2933DD14B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368" y="4265441"/>
            <a:ext cx="2285139" cy="434243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19A9D7-26EB-E200-2F7E-0A5319B04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142" y="4265441"/>
            <a:ext cx="2302501" cy="43424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23B847B-1A9F-C070-06B6-3AA519E6D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707" y="4228805"/>
            <a:ext cx="2285139" cy="43424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B7BF81D-A5C0-B87A-506F-ED7E8A614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965" y="4228804"/>
            <a:ext cx="2285139" cy="434243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9D19323-02DA-94DC-6BD4-C96F5197B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9046" y="4228803"/>
            <a:ext cx="2285139" cy="434243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8148069-A700-1EBE-C38A-0A187CD8863D}"/>
              </a:ext>
            </a:extLst>
          </p:cNvPr>
          <p:cNvSpPr txBox="1"/>
          <p:nvPr/>
        </p:nvSpPr>
        <p:spPr>
          <a:xfrm>
            <a:off x="2027860" y="1773038"/>
            <a:ext cx="12069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Example) </a:t>
            </a:r>
            <a:r>
              <a:rPr lang="ko-KR" altLang="en-US" sz="2400" b="1" dirty="0">
                <a:solidFill>
                  <a:schemeClr val="tx2"/>
                </a:solidFill>
                <a:latin typeface="+mj-ea"/>
                <a:ea typeface="+mj-ea"/>
              </a:rPr>
              <a:t>한 무리의 사람들이 테이블에 앉아 있다</a:t>
            </a:r>
            <a:r>
              <a:rPr lang="en-US" altLang="ko-KR" sz="2400" b="1" dirty="0">
                <a:solidFill>
                  <a:schemeClr val="tx2"/>
                </a:solidFill>
                <a:latin typeface="+mj-ea"/>
                <a:ea typeface="+mj-ea"/>
              </a:rPr>
              <a:t>.  [Repeat]</a:t>
            </a:r>
          </a:p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 Skip until the scene changes</a:t>
            </a:r>
            <a:endParaRPr lang="ko-KR" altLang="en-US" sz="2400" dirty="0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CC52DE68-4F52-5B13-6F99-6D72884420CB}"/>
              </a:ext>
            </a:extLst>
          </p:cNvPr>
          <p:cNvSpPr txBox="1"/>
          <p:nvPr/>
        </p:nvSpPr>
        <p:spPr>
          <a:xfrm>
            <a:off x="1048782" y="9777887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D0592531-0193-16AE-7109-031C7DE5AD8E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510855-C940-0947-F925-8375BBFFD154}"/>
              </a:ext>
            </a:extLst>
          </p:cNvPr>
          <p:cNvSpPr txBox="1"/>
          <p:nvPr/>
        </p:nvSpPr>
        <p:spPr>
          <a:xfrm>
            <a:off x="1492866" y="8630195"/>
            <a:ext cx="293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테이블에 서 있는 남자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623592-66F8-712F-9181-A814344F984A}"/>
              </a:ext>
            </a:extLst>
          </p:cNvPr>
          <p:cNvSpPr txBox="1"/>
          <p:nvPr/>
        </p:nvSpPr>
        <p:spPr>
          <a:xfrm>
            <a:off x="4436108" y="8643176"/>
            <a:ext cx="293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한 무리의 사람들이 테이블에 앉아 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330377-59F3-DCEF-A560-BE3488DE1B1A}"/>
              </a:ext>
            </a:extLst>
          </p:cNvPr>
          <p:cNvSpPr txBox="1"/>
          <p:nvPr/>
        </p:nvSpPr>
        <p:spPr>
          <a:xfrm>
            <a:off x="14097000" y="8676361"/>
            <a:ext cx="370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한 무리의 남자들이 크리스마스 트리를 들고 테이블 주위에 앉아있다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5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196433-FD16-0D36-7382-3C472A7E8026}"/>
              </a:ext>
            </a:extLst>
          </p:cNvPr>
          <p:cNvSpPr/>
          <p:nvPr/>
        </p:nvSpPr>
        <p:spPr>
          <a:xfrm>
            <a:off x="0" y="0"/>
            <a:ext cx="12420600" cy="10287000"/>
          </a:xfrm>
          <a:prstGeom prst="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CC0B676C-7716-FD6E-FE06-D6E38F3418DE}"/>
              </a:ext>
            </a:extLst>
          </p:cNvPr>
          <p:cNvSpPr txBox="1"/>
          <p:nvPr/>
        </p:nvSpPr>
        <p:spPr>
          <a:xfrm>
            <a:off x="1981200" y="2667425"/>
            <a:ext cx="1082040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dirty="0">
                <a:solidFill>
                  <a:srgbClr val="F9FAFD"/>
                </a:solidFill>
                <a:latin typeface="+mj-ea"/>
                <a:ea typeface="+mj-ea"/>
              </a:rPr>
              <a:t>Roles and </a:t>
            </a:r>
          </a:p>
          <a:p>
            <a:r>
              <a:rPr lang="en-US" altLang="ko-KR" sz="7200" dirty="0">
                <a:solidFill>
                  <a:srgbClr val="F9FAFD"/>
                </a:solidFill>
                <a:latin typeface="+mj-ea"/>
                <a:ea typeface="+mj-ea"/>
              </a:rPr>
              <a:t>Development schedule</a:t>
            </a:r>
            <a:endParaRPr lang="ko-KR" altLang="en-US" sz="7200" dirty="0">
              <a:solidFill>
                <a:srgbClr val="F9FAFD"/>
              </a:solidFill>
              <a:latin typeface="+mj-ea"/>
              <a:ea typeface="+mj-ea"/>
            </a:endParaRP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2DAABF74-B04E-13FC-0960-CCDFDFD26EF0}"/>
              </a:ext>
            </a:extLst>
          </p:cNvPr>
          <p:cNvSpPr txBox="1"/>
          <p:nvPr/>
        </p:nvSpPr>
        <p:spPr>
          <a:xfrm>
            <a:off x="914400" y="3406088"/>
            <a:ext cx="10668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rgbClr val="F9FAFD"/>
                </a:solidFill>
                <a:latin typeface="+mj-ea"/>
                <a:ea typeface="+mj-ea"/>
              </a:rPr>
              <a:t>4.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FFA8FF1-955B-6968-F401-B1DF6DCC0B0A}"/>
              </a:ext>
            </a:extLst>
          </p:cNvPr>
          <p:cNvSpPr txBox="1"/>
          <p:nvPr/>
        </p:nvSpPr>
        <p:spPr>
          <a:xfrm>
            <a:off x="13868400" y="9775727"/>
            <a:ext cx="4419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4F5E8E"/>
                </a:solidFill>
                <a:latin typeface="+mj-ea"/>
                <a:ea typeface="+mj-ea"/>
                <a:cs typeface="THELuxGoB_U" pitchFamily="34" charset="0"/>
              </a:rPr>
              <a:t>2022 Graduation Work</a:t>
            </a:r>
            <a:endParaRPr lang="en-US" altLang="ko-KR" sz="2800" dirty="0">
              <a:solidFill>
                <a:srgbClr val="4F5E8E"/>
              </a:solidFill>
              <a:latin typeface="+mj-ea"/>
              <a:ea typeface="+mj-ea"/>
              <a:cs typeface="THELuxGoB_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56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013">
            <a:extLst>
              <a:ext uri="{FF2B5EF4-FFF2-40B4-BE49-F238E27FC236}">
                <a16:creationId xmlns:a16="http://schemas.microsoft.com/office/drawing/2014/main" id="{8C3166AE-B774-74A8-6E9A-710B24730B0D}"/>
              </a:ext>
            </a:extLst>
          </p:cNvPr>
          <p:cNvGrpSpPr/>
          <p:nvPr/>
        </p:nvGrpSpPr>
        <p:grpSpPr>
          <a:xfrm>
            <a:off x="5358638" y="5597377"/>
            <a:ext cx="3930030" cy="450610"/>
            <a:chOff x="2801733" y="5415102"/>
            <a:chExt cx="827324" cy="333333"/>
          </a:xfrm>
        </p:grpSpPr>
        <p:pic>
          <p:nvPicPr>
            <p:cNvPr id="127" name="Object 39">
              <a:extLst>
                <a:ext uri="{FF2B5EF4-FFF2-40B4-BE49-F238E27FC236}">
                  <a16:creationId xmlns:a16="http://schemas.microsoft.com/office/drawing/2014/main" id="{665C22AA-3619-2C4D-6565-F529E424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2801733" y="5415102"/>
              <a:ext cx="827324" cy="333333"/>
            </a:xfrm>
            <a:prstGeom prst="rect">
              <a:avLst/>
            </a:prstGeom>
          </p:spPr>
        </p:pic>
      </p:grpSp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40D5898D-5AEB-5375-E774-057F46D2E497}"/>
              </a:ext>
            </a:extLst>
          </p:cNvPr>
          <p:cNvGrpSpPr/>
          <p:nvPr/>
        </p:nvGrpSpPr>
        <p:grpSpPr>
          <a:xfrm>
            <a:off x="9609062" y="1819190"/>
            <a:ext cx="2888434" cy="2967246"/>
            <a:chOff x="2251065" y="7298911"/>
            <a:chExt cx="1714286" cy="1714286"/>
          </a:xfrm>
        </p:grpSpPr>
        <p:pic>
          <p:nvPicPr>
            <p:cNvPr id="50" name="Object 21">
              <a:extLst>
                <a:ext uri="{FF2B5EF4-FFF2-40B4-BE49-F238E27FC236}">
                  <a16:creationId xmlns:a16="http://schemas.microsoft.com/office/drawing/2014/main" id="{6AF0452D-C83C-C2EA-E6CE-41B3DDCF5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065" y="7298911"/>
              <a:ext cx="1714286" cy="1714286"/>
            </a:xfrm>
            <a:prstGeom prst="rect">
              <a:avLst/>
            </a:prstGeom>
          </p:spPr>
        </p:pic>
      </p:grpSp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A635A32C-B744-371D-486C-CD2EAC65ACE7}"/>
              </a:ext>
            </a:extLst>
          </p:cNvPr>
          <p:cNvGrpSpPr/>
          <p:nvPr/>
        </p:nvGrpSpPr>
        <p:grpSpPr>
          <a:xfrm>
            <a:off x="9598083" y="6570659"/>
            <a:ext cx="2888434" cy="2967246"/>
            <a:chOff x="2251065" y="7298911"/>
            <a:chExt cx="1714286" cy="1714286"/>
          </a:xfrm>
        </p:grpSpPr>
        <p:pic>
          <p:nvPicPr>
            <p:cNvPr id="47" name="Object 21">
              <a:extLst>
                <a:ext uri="{FF2B5EF4-FFF2-40B4-BE49-F238E27FC236}">
                  <a16:creationId xmlns:a16="http://schemas.microsoft.com/office/drawing/2014/main" id="{F6AFB730-7FD6-6A6E-20FD-861AF081B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065" y="7298911"/>
              <a:ext cx="1714286" cy="1714286"/>
            </a:xfrm>
            <a:prstGeom prst="rect">
              <a:avLst/>
            </a:prstGeom>
          </p:spPr>
        </p:pic>
      </p:grpSp>
      <p:grpSp>
        <p:nvGrpSpPr>
          <p:cNvPr id="43" name="그룹 1007">
            <a:extLst>
              <a:ext uri="{FF2B5EF4-FFF2-40B4-BE49-F238E27FC236}">
                <a16:creationId xmlns:a16="http://schemas.microsoft.com/office/drawing/2014/main" id="{5BAC1AD3-70AA-60D1-003F-CFC657A1865C}"/>
              </a:ext>
            </a:extLst>
          </p:cNvPr>
          <p:cNvGrpSpPr/>
          <p:nvPr/>
        </p:nvGrpSpPr>
        <p:grpSpPr>
          <a:xfrm>
            <a:off x="5156566" y="6570659"/>
            <a:ext cx="2888434" cy="2967246"/>
            <a:chOff x="2251065" y="7298911"/>
            <a:chExt cx="1714286" cy="1714286"/>
          </a:xfrm>
        </p:grpSpPr>
        <p:pic>
          <p:nvPicPr>
            <p:cNvPr id="44" name="Object 21">
              <a:extLst>
                <a:ext uri="{FF2B5EF4-FFF2-40B4-BE49-F238E27FC236}">
                  <a16:creationId xmlns:a16="http://schemas.microsoft.com/office/drawing/2014/main" id="{CFBD151F-5692-DB1A-BFDA-752196EE6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065" y="7298911"/>
              <a:ext cx="1714286" cy="1714286"/>
            </a:xfrm>
            <a:prstGeom prst="rect">
              <a:avLst/>
            </a:prstGeom>
          </p:spPr>
        </p:pic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D49F54-5C00-2988-39CB-850AA88B0A07}"/>
              </a:ext>
            </a:extLst>
          </p:cNvPr>
          <p:cNvSpPr/>
          <p:nvPr/>
        </p:nvSpPr>
        <p:spPr>
          <a:xfrm>
            <a:off x="3515711" y="5032118"/>
            <a:ext cx="1584055" cy="1552007"/>
          </a:xfrm>
          <a:prstGeom prst="ellipse">
            <a:avLst/>
          </a:prstGeom>
          <a:solidFill>
            <a:srgbClr val="9CA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Development</a:t>
            </a:r>
            <a:endParaRPr lang="ko-KR" altLang="en-US" sz="2400" dirty="0"/>
          </a:p>
        </p:txBody>
      </p:sp>
      <p:grpSp>
        <p:nvGrpSpPr>
          <p:cNvPr id="104" name="그룹 1007">
            <a:extLst>
              <a:ext uri="{FF2B5EF4-FFF2-40B4-BE49-F238E27FC236}">
                <a16:creationId xmlns:a16="http://schemas.microsoft.com/office/drawing/2014/main" id="{173B33E8-A931-4B4E-F4DF-910C6FE4E15C}"/>
              </a:ext>
            </a:extLst>
          </p:cNvPr>
          <p:cNvGrpSpPr/>
          <p:nvPr/>
        </p:nvGrpSpPr>
        <p:grpSpPr>
          <a:xfrm>
            <a:off x="5098368" y="1818736"/>
            <a:ext cx="2888434" cy="2967246"/>
            <a:chOff x="2251065" y="7298911"/>
            <a:chExt cx="1714286" cy="1714286"/>
          </a:xfrm>
        </p:grpSpPr>
        <p:pic>
          <p:nvPicPr>
            <p:cNvPr id="105" name="Object 21">
              <a:extLst>
                <a:ext uri="{FF2B5EF4-FFF2-40B4-BE49-F238E27FC236}">
                  <a16:creationId xmlns:a16="http://schemas.microsoft.com/office/drawing/2014/main" id="{EFCF1A20-15C1-61F2-1C85-FD995EDA8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065" y="7298911"/>
              <a:ext cx="1714286" cy="17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65403" y="6966689"/>
            <a:ext cx="827324" cy="333333"/>
            <a:chOff x="5594249" y="6850597"/>
            <a:chExt cx="827324" cy="3333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5594249" y="6850597"/>
              <a:ext cx="827324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95123" y="4801117"/>
            <a:ext cx="2376907" cy="2042868"/>
            <a:chOff x="3683479" y="4464813"/>
            <a:chExt cx="2579351" cy="22339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479" y="4464813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479592" y="6966690"/>
            <a:ext cx="827324" cy="333333"/>
            <a:chOff x="3602066" y="6879168"/>
            <a:chExt cx="827324" cy="33333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820000">
              <a:off x="3602066" y="6879168"/>
              <a:ext cx="827324" cy="3333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469939" y="4342348"/>
            <a:ext cx="827324" cy="333333"/>
            <a:chOff x="3572585" y="3939641"/>
            <a:chExt cx="827324" cy="33333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820000">
              <a:off x="3572585" y="3939641"/>
              <a:ext cx="827324" cy="3333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195400" y="4332465"/>
            <a:ext cx="827324" cy="333333"/>
            <a:chOff x="5541229" y="3939641"/>
            <a:chExt cx="827324" cy="33333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820000">
              <a:off x="5541229" y="3939641"/>
              <a:ext cx="827324" cy="333333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7314910" y="5345353"/>
            <a:ext cx="297497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F9FAFD"/>
                </a:solidFill>
                <a:latin typeface="THELuxGoM_U" pitchFamily="34" charset="0"/>
                <a:cs typeface="THELuxGoM_U" pitchFamily="34" charset="0"/>
              </a:rPr>
              <a:t>Roles</a:t>
            </a:r>
            <a:endParaRPr lang="en-US" sz="4800" dirty="0"/>
          </a:p>
        </p:txBody>
      </p:sp>
      <p:sp>
        <p:nvSpPr>
          <p:cNvPr id="75" name="Object 75"/>
          <p:cNvSpPr txBox="1"/>
          <p:nvPr/>
        </p:nvSpPr>
        <p:spPr>
          <a:xfrm>
            <a:off x="5340014" y="2870296"/>
            <a:ext cx="248178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+mn-ea"/>
                <a:cs typeface="THELuxGoEB_U" pitchFamily="34" charset="0"/>
              </a:rPr>
              <a:t>Implementation of programs and web pages</a:t>
            </a:r>
            <a:endParaRPr lang="en-US" dirty="0">
              <a:latin typeface="+mn-ea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3187965" y="9819106"/>
            <a:ext cx="13809524" cy="47619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39557E5E-1BED-21E2-62A1-5CE83F736D9C}"/>
              </a:ext>
            </a:extLst>
          </p:cNvPr>
          <p:cNvSpPr txBox="1"/>
          <p:nvPr/>
        </p:nvSpPr>
        <p:spPr>
          <a:xfrm>
            <a:off x="885714" y="847159"/>
            <a:ext cx="11116176" cy="782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Implementation plan and role sharing</a:t>
            </a:r>
            <a:endParaRPr lang="ko-KR" altLang="en-US" sz="1100" dirty="0">
              <a:solidFill>
                <a:srgbClr val="4F5E8E"/>
              </a:solidFill>
            </a:endParaRPr>
          </a:p>
        </p:txBody>
      </p:sp>
      <p:sp>
        <p:nvSpPr>
          <p:cNvPr id="103" name="Object 75">
            <a:extLst>
              <a:ext uri="{FF2B5EF4-FFF2-40B4-BE49-F238E27FC236}">
                <a16:creationId xmlns:a16="http://schemas.microsoft.com/office/drawing/2014/main" id="{1F737F6A-F17A-DA7E-586F-796FBAC96250}"/>
              </a:ext>
            </a:extLst>
          </p:cNvPr>
          <p:cNvSpPr txBox="1"/>
          <p:nvPr/>
        </p:nvSpPr>
        <p:spPr>
          <a:xfrm>
            <a:off x="4923495" y="2284045"/>
            <a:ext cx="30956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Lee Jeongha</a:t>
            </a:r>
            <a:endParaRPr lang="en-US" b="1" dirty="0"/>
          </a:p>
        </p:txBody>
      </p:sp>
      <p:sp>
        <p:nvSpPr>
          <p:cNvPr id="114" name="Object 75">
            <a:extLst>
              <a:ext uri="{FF2B5EF4-FFF2-40B4-BE49-F238E27FC236}">
                <a16:creationId xmlns:a16="http://schemas.microsoft.com/office/drawing/2014/main" id="{CBAE0F80-C4AE-F4CC-45D8-1A3A5121EFE7}"/>
              </a:ext>
            </a:extLst>
          </p:cNvPr>
          <p:cNvSpPr txBox="1"/>
          <p:nvPr/>
        </p:nvSpPr>
        <p:spPr>
          <a:xfrm>
            <a:off x="9275056" y="3138018"/>
            <a:ext cx="357793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+mn-ea"/>
                <a:cs typeface="THELuxGoEB_U" pitchFamily="34" charset="0"/>
              </a:rPr>
              <a:t>guidance voice</a:t>
            </a:r>
          </a:p>
          <a:p>
            <a:pPr algn="ctr"/>
            <a:r>
              <a:rPr lang="en-US" altLang="ko-KR" sz="2400" dirty="0">
                <a:solidFill>
                  <a:srgbClr val="FFFFFF"/>
                </a:solidFill>
                <a:latin typeface="+mn-ea"/>
                <a:cs typeface="THELuxGoEB_U" pitchFamily="34" charset="0"/>
              </a:rPr>
              <a:t>TTS production</a:t>
            </a:r>
            <a:endParaRPr lang="en-US" sz="24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5" name="Object 75">
            <a:extLst>
              <a:ext uri="{FF2B5EF4-FFF2-40B4-BE49-F238E27FC236}">
                <a16:creationId xmlns:a16="http://schemas.microsoft.com/office/drawing/2014/main" id="{225753B3-4FD5-3D05-D009-85EE301019B1}"/>
              </a:ext>
            </a:extLst>
          </p:cNvPr>
          <p:cNvSpPr txBox="1"/>
          <p:nvPr/>
        </p:nvSpPr>
        <p:spPr>
          <a:xfrm>
            <a:off x="9505448" y="2393192"/>
            <a:ext cx="30956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Ham </a:t>
            </a:r>
            <a:r>
              <a:rPr lang="en-US" altLang="ko-KR" sz="2400" b="1" dirty="0" err="1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Geonwook</a:t>
            </a:r>
            <a:endParaRPr lang="en-US" b="1" dirty="0"/>
          </a:p>
        </p:txBody>
      </p:sp>
      <p:sp>
        <p:nvSpPr>
          <p:cNvPr id="116" name="Object 75">
            <a:extLst>
              <a:ext uri="{FF2B5EF4-FFF2-40B4-BE49-F238E27FC236}">
                <a16:creationId xmlns:a16="http://schemas.microsoft.com/office/drawing/2014/main" id="{14C3EE4C-231D-2B7F-760E-6E384B5AFD67}"/>
              </a:ext>
            </a:extLst>
          </p:cNvPr>
          <p:cNvSpPr txBox="1"/>
          <p:nvPr/>
        </p:nvSpPr>
        <p:spPr>
          <a:xfrm>
            <a:off x="9288668" y="7886502"/>
            <a:ext cx="357793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+mn-ea"/>
                <a:cs typeface="THELuxGoEB_U" pitchFamily="34" charset="0"/>
              </a:rPr>
              <a:t>speech recognition </a:t>
            </a:r>
          </a:p>
          <a:p>
            <a:pPr algn="ctr"/>
            <a:r>
              <a:rPr lang="en-US" altLang="ko-KR" sz="2400" dirty="0">
                <a:solidFill>
                  <a:srgbClr val="FFFFFF"/>
                </a:solidFill>
                <a:latin typeface="+mn-ea"/>
                <a:cs typeface="THELuxGoEB_U" pitchFamily="34" charset="0"/>
              </a:rPr>
              <a:t>and insert</a:t>
            </a:r>
            <a:endParaRPr lang="en-US" sz="24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7" name="Object 75">
            <a:extLst>
              <a:ext uri="{FF2B5EF4-FFF2-40B4-BE49-F238E27FC236}">
                <a16:creationId xmlns:a16="http://schemas.microsoft.com/office/drawing/2014/main" id="{EC1B2D6B-94BE-95AF-97B3-BF00EE3D8313}"/>
              </a:ext>
            </a:extLst>
          </p:cNvPr>
          <p:cNvSpPr txBox="1"/>
          <p:nvPr/>
        </p:nvSpPr>
        <p:spPr>
          <a:xfrm>
            <a:off x="9609062" y="7223775"/>
            <a:ext cx="30956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Ham </a:t>
            </a:r>
            <a:r>
              <a:rPr lang="en-US" altLang="ko-KR" sz="2400" b="1" dirty="0" err="1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Minhyuk</a:t>
            </a:r>
            <a:endParaRPr lang="en-US" b="1" dirty="0"/>
          </a:p>
        </p:txBody>
      </p:sp>
      <p:sp>
        <p:nvSpPr>
          <p:cNvPr id="118" name="Object 75">
            <a:extLst>
              <a:ext uri="{FF2B5EF4-FFF2-40B4-BE49-F238E27FC236}">
                <a16:creationId xmlns:a16="http://schemas.microsoft.com/office/drawing/2014/main" id="{B76F6125-CEA5-D60C-0179-70A1D3B9CA7B}"/>
              </a:ext>
            </a:extLst>
          </p:cNvPr>
          <p:cNvSpPr txBox="1"/>
          <p:nvPr/>
        </p:nvSpPr>
        <p:spPr>
          <a:xfrm>
            <a:off x="4865343" y="7878261"/>
            <a:ext cx="357793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+mn-ea"/>
              </a:rPr>
              <a:t>deep learning</a:t>
            </a:r>
          </a:p>
          <a:p>
            <a:pPr algn="ctr"/>
            <a:r>
              <a:rPr lang="en-US" altLang="ko-KR" sz="2400" dirty="0">
                <a:solidFill>
                  <a:srgbClr val="FFFFFF"/>
                </a:solidFill>
                <a:latin typeface="+mn-ea"/>
              </a:rPr>
              <a:t>image recognition</a:t>
            </a:r>
            <a:endParaRPr lang="en-US" sz="24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9" name="Object 75">
            <a:extLst>
              <a:ext uri="{FF2B5EF4-FFF2-40B4-BE49-F238E27FC236}">
                <a16:creationId xmlns:a16="http://schemas.microsoft.com/office/drawing/2014/main" id="{9F1A76CE-FDB6-CDC6-C276-20F5887E5FCB}"/>
              </a:ext>
            </a:extLst>
          </p:cNvPr>
          <p:cNvSpPr txBox="1"/>
          <p:nvPr/>
        </p:nvSpPr>
        <p:spPr>
          <a:xfrm>
            <a:off x="5033077" y="7228247"/>
            <a:ext cx="30956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Kim </a:t>
            </a:r>
            <a:r>
              <a:rPr lang="en-US" altLang="ko-KR" sz="2400" b="1" dirty="0" err="1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Jongheon</a:t>
            </a:r>
            <a:endParaRPr lang="en-US" b="1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30598D-08FD-60D4-1A86-912C2B649063}"/>
              </a:ext>
            </a:extLst>
          </p:cNvPr>
          <p:cNvSpPr/>
          <p:nvPr/>
        </p:nvSpPr>
        <p:spPr>
          <a:xfrm>
            <a:off x="12409454" y="4850179"/>
            <a:ext cx="1584055" cy="1552007"/>
          </a:xfrm>
          <a:prstGeom prst="ellipse">
            <a:avLst/>
          </a:prstGeom>
          <a:solidFill>
            <a:srgbClr val="9CA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range</a:t>
            </a:r>
            <a:endParaRPr lang="ko-KR" altLang="en-US" sz="2400" dirty="0"/>
          </a:p>
        </p:txBody>
      </p:sp>
      <p:sp>
        <p:nvSpPr>
          <p:cNvPr id="125" name="Object 13">
            <a:extLst>
              <a:ext uri="{FF2B5EF4-FFF2-40B4-BE49-F238E27FC236}">
                <a16:creationId xmlns:a16="http://schemas.microsoft.com/office/drawing/2014/main" id="{B8FB05D8-A453-9827-FEBC-FE0706B043FD}"/>
              </a:ext>
            </a:extLst>
          </p:cNvPr>
          <p:cNvSpPr txBox="1"/>
          <p:nvPr/>
        </p:nvSpPr>
        <p:spPr>
          <a:xfrm>
            <a:off x="307841" y="4568674"/>
            <a:ext cx="3193431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4F5E8E"/>
                </a:solidFill>
                <a:latin typeface="+mn-ea"/>
              </a:rPr>
              <a:t>Direct shooting of video source </a:t>
            </a:r>
          </a:p>
          <a:p>
            <a:pPr algn="ctr"/>
            <a:r>
              <a:rPr lang="en-US" altLang="ko-KR" sz="2800" dirty="0">
                <a:solidFill>
                  <a:srgbClr val="4F5E8E"/>
                </a:solidFill>
                <a:latin typeface="+mn-ea"/>
              </a:rPr>
              <a:t>or </a:t>
            </a:r>
          </a:p>
          <a:p>
            <a:pPr algn="ctr"/>
            <a:r>
              <a:rPr lang="en-US" altLang="ko-KR" sz="2800" dirty="0">
                <a:solidFill>
                  <a:srgbClr val="4F5E8E"/>
                </a:solidFill>
                <a:latin typeface="+mn-ea"/>
              </a:rPr>
              <a:t>use of copyright-free video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28" name="그룹 1013">
            <a:extLst>
              <a:ext uri="{FF2B5EF4-FFF2-40B4-BE49-F238E27FC236}">
                <a16:creationId xmlns:a16="http://schemas.microsoft.com/office/drawing/2014/main" id="{E2435D9A-798C-F857-C4DB-891B0BCA29AF}"/>
              </a:ext>
            </a:extLst>
          </p:cNvPr>
          <p:cNvGrpSpPr/>
          <p:nvPr/>
        </p:nvGrpSpPr>
        <p:grpSpPr>
          <a:xfrm>
            <a:off x="9929611" y="5568786"/>
            <a:ext cx="2225377" cy="411834"/>
            <a:chOff x="2801733" y="5415102"/>
            <a:chExt cx="827324" cy="333333"/>
          </a:xfrm>
        </p:grpSpPr>
        <p:pic>
          <p:nvPicPr>
            <p:cNvPr id="129" name="Object 39">
              <a:extLst>
                <a:ext uri="{FF2B5EF4-FFF2-40B4-BE49-F238E27FC236}">
                  <a16:creationId xmlns:a16="http://schemas.microsoft.com/office/drawing/2014/main" id="{52443D4B-99B4-BC62-C071-02F0CBAC6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2801733" y="5415102"/>
              <a:ext cx="827324" cy="333333"/>
            </a:xfrm>
            <a:prstGeom prst="rect">
              <a:avLst/>
            </a:prstGeom>
          </p:spPr>
        </p:pic>
      </p:grpSp>
      <p:sp>
        <p:nvSpPr>
          <p:cNvPr id="130" name="Object 13">
            <a:extLst>
              <a:ext uri="{FF2B5EF4-FFF2-40B4-BE49-F238E27FC236}">
                <a16:creationId xmlns:a16="http://schemas.microsoft.com/office/drawing/2014/main" id="{9E92553B-1610-CB38-D93A-8665F64E9ACF}"/>
              </a:ext>
            </a:extLst>
          </p:cNvPr>
          <p:cNvSpPr txBox="1"/>
          <p:nvPr/>
        </p:nvSpPr>
        <p:spPr>
          <a:xfrm>
            <a:off x="14094900" y="4333843"/>
            <a:ext cx="4041658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4F5E8E"/>
                </a:solidFill>
                <a:latin typeface="+mn-ea"/>
              </a:rPr>
              <a:t>In a short video Prototype first</a:t>
            </a:r>
          </a:p>
          <a:p>
            <a:pPr algn="ctr"/>
            <a:r>
              <a:rPr lang="en-US" altLang="ko-KR" sz="2800" dirty="0">
                <a:solidFill>
                  <a:srgbClr val="4F5E8E"/>
                </a:solidFill>
                <a:latin typeface="+mn-ea"/>
              </a:rPr>
              <a:t>↓</a:t>
            </a:r>
          </a:p>
          <a:p>
            <a:pPr algn="ctr"/>
            <a:r>
              <a:rPr lang="en-US" altLang="ko-KR" sz="2800" dirty="0">
                <a:solidFill>
                  <a:srgbClr val="4F5E8E"/>
                </a:solidFill>
                <a:latin typeface="+mn-ea"/>
              </a:rPr>
              <a:t>After a long video applied to platforms such as YouTube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E0009A-40D2-6165-DD6A-459ECC360BF5}"/>
              </a:ext>
            </a:extLst>
          </p:cNvPr>
          <p:cNvSpPr txBox="1"/>
          <p:nvPr/>
        </p:nvSpPr>
        <p:spPr>
          <a:xfrm>
            <a:off x="222546" y="6826833"/>
            <a:ext cx="424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https://www.pexels.com/ko-kr/videos/</a:t>
            </a:r>
            <a:endParaRPr lang="ko-KR" altLang="en-US" dirty="0"/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7E3CE6A4-7C87-02FE-E281-1709A643CA77}"/>
              </a:ext>
            </a:extLst>
          </p:cNvPr>
          <p:cNvSpPr txBox="1"/>
          <p:nvPr/>
        </p:nvSpPr>
        <p:spPr>
          <a:xfrm>
            <a:off x="1048782" y="9728225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CC5346EE-3B82-6E0F-58DE-3A1E5FEDF232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15">
            <a:extLst>
              <a:ext uri="{FF2B5EF4-FFF2-40B4-BE49-F238E27FC236}">
                <a16:creationId xmlns:a16="http://schemas.microsoft.com/office/drawing/2014/main" id="{A1DCDDA9-1531-F729-7086-C8DF821A5C67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99" name="Object 16">
            <a:extLst>
              <a:ext uri="{FF2B5EF4-FFF2-40B4-BE49-F238E27FC236}">
                <a16:creationId xmlns:a16="http://schemas.microsoft.com/office/drawing/2014/main" id="{DCAD83FD-AB3C-4464-9D26-27CFF469D753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grpSp>
        <p:nvGrpSpPr>
          <p:cNvPr id="100" name="그룹 1007">
            <a:extLst>
              <a:ext uri="{FF2B5EF4-FFF2-40B4-BE49-F238E27FC236}">
                <a16:creationId xmlns:a16="http://schemas.microsoft.com/office/drawing/2014/main" id="{080E49C5-72D0-0662-A0F6-DFCC2771059E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01" name="Object 27">
              <a:extLst>
                <a:ext uri="{FF2B5EF4-FFF2-40B4-BE49-F238E27FC236}">
                  <a16:creationId xmlns:a16="http://schemas.microsoft.com/office/drawing/2014/main" id="{7828BB5E-8842-D6BA-E637-F9609EE7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43" name="Object 13">
            <a:extLst>
              <a:ext uri="{FF2B5EF4-FFF2-40B4-BE49-F238E27FC236}">
                <a16:creationId xmlns:a16="http://schemas.microsoft.com/office/drawing/2014/main" id="{B0A9904D-80C5-07CD-5D14-783C67E26E59}"/>
              </a:ext>
            </a:extLst>
          </p:cNvPr>
          <p:cNvSpPr txBox="1"/>
          <p:nvPr/>
        </p:nvSpPr>
        <p:spPr>
          <a:xfrm>
            <a:off x="885714" y="7197229"/>
            <a:ext cx="9578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err="1">
                <a:solidFill>
                  <a:srgbClr val="4F5E8E"/>
                </a:solidFill>
                <a:latin typeface="+mn-ea"/>
              </a:rPr>
              <a:t>Github</a:t>
            </a:r>
            <a:r>
              <a:rPr lang="en-US" altLang="ko-KR" sz="2800" dirty="0">
                <a:solidFill>
                  <a:srgbClr val="4F5E8E"/>
                </a:solidFill>
                <a:latin typeface="+mn-ea"/>
              </a:rPr>
              <a:t> : https://github.com/jha2ee/GraduationProject</a:t>
            </a:r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6E0AC7BF-14EA-B4BF-B4F4-13F8A9E1F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657902"/>
              </p:ext>
            </p:extLst>
          </p:nvPr>
        </p:nvGraphicFramePr>
        <p:xfrm>
          <a:off x="361950" y="2240098"/>
          <a:ext cx="17564100" cy="4450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33234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+mn-ea"/>
                          <a:ea typeface="+mn-ea"/>
                          <a:cs typeface="Times New Roman"/>
                        </a:rPr>
                        <a:t>Aug</a:t>
                      </a:r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ea"/>
                          <a:ea typeface="+mn-ea"/>
                          <a:cs typeface="Times New Roman"/>
                        </a:rPr>
                        <a:t>Sep</a:t>
                      </a: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+mn-ea"/>
                          <a:ea typeface="+mn-ea"/>
                          <a:cs typeface="Times New Roman"/>
                        </a:rPr>
                        <a:t>Oct</a:t>
                      </a:r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ea"/>
                          <a:ea typeface="+mn-ea"/>
                          <a:cs typeface="Times New Roman"/>
                        </a:rPr>
                        <a:t>Nov</a:t>
                      </a: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+mn-ea"/>
                          <a:ea typeface="+mn-ea"/>
                          <a:cs typeface="Times New Roman"/>
                        </a:rPr>
                        <a:t>Dec</a:t>
                      </a:r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ea"/>
                          <a:ea typeface="+mn-ea"/>
                          <a:cs typeface="Times New Roman"/>
                        </a:rPr>
                        <a:t>Jan</a:t>
                      </a: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+mn-ea"/>
                          <a:ea typeface="+mn-ea"/>
                          <a:cs typeface="Times New Roman"/>
                        </a:rPr>
                        <a:t>Project 
design</a:t>
                      </a:r>
                      <a:endParaRPr lang="en-US" altLang="ko-KR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Study open source algorithm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Algorithm analysis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ea"/>
                          <a:ea typeface="+mn-ea"/>
                          <a:cs typeface="Times New Roman"/>
                        </a:rPr>
                        <a:t>Algorithm</a:t>
                      </a: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 analysis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Modify and apply algorithm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Testing</a:t>
                      </a:r>
                    </a:p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Final check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6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Collect data for implementation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Collect data for implementation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Study API usage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Algorithm analysis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Apply to program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Implement extensional functions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820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Survey to users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Program Visualization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/>
                          <a:cs typeface="Times New Roman"/>
                        </a:rPr>
                        <a:t>Visualization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Improve design</a:t>
                      </a: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Feedback</a:t>
                      </a:r>
                      <a:r>
                        <a:rPr lang="ko-KR" altLang="en-US" sz="24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to</a:t>
                      </a:r>
                      <a:r>
                        <a:rPr lang="ko-KR" altLang="en-US" sz="24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users</a:t>
                      </a:r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ea"/>
                          <a:ea typeface="+mn-ea"/>
                          <a:cs typeface="Times New Roman"/>
                        </a:rPr>
                        <a:t>Feedback</a:t>
                      </a:r>
                      <a:r>
                        <a:rPr lang="ko-KR" altLang="en-US" sz="24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to</a:t>
                      </a:r>
                      <a:r>
                        <a:rPr lang="ko-KR" altLang="en-US" sz="240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users</a:t>
                      </a:r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56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latin typeface="+mn-ea"/>
                          <a:ea typeface="+mn-ea"/>
                          <a:cs typeface="Times New Roman"/>
                        </a:rPr>
                        <a:t>Specified plan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Times New Roman"/>
                          <a:cs typeface="Times New Roman"/>
                        </a:rPr>
                        <a:t>Specified plan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ea"/>
                          <a:ea typeface="+mn-ea"/>
                          <a:cs typeface="Times New Roman"/>
                        </a:rPr>
                        <a:t>Draft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latin typeface="+mn-ea"/>
                          <a:ea typeface="+mn-ea"/>
                          <a:cs typeface="Times New Roman"/>
                        </a:rPr>
                        <a:t>Prototype</a:t>
                      </a:r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+mn-ea"/>
                          <a:ea typeface="+mn-ea"/>
                          <a:cs typeface="Times New Roman"/>
                        </a:rPr>
                        <a:t>Prototype</a:t>
                      </a:r>
                      <a:endParaRPr lang="en-US" sz="24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ea"/>
                          <a:ea typeface="+mn-ea"/>
                          <a:cs typeface="Times New Roman"/>
                        </a:rPr>
                        <a:t>Final program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C7F9399-690E-A247-6F82-666A9B04579B}"/>
              </a:ext>
            </a:extLst>
          </p:cNvPr>
          <p:cNvSpPr txBox="1"/>
          <p:nvPr/>
        </p:nvSpPr>
        <p:spPr>
          <a:xfrm>
            <a:off x="885714" y="847159"/>
            <a:ext cx="11116176" cy="782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Implementation plan and role sharing</a:t>
            </a:r>
            <a:endParaRPr lang="ko-KR" altLang="en-US" sz="1100" dirty="0">
              <a:solidFill>
                <a:srgbClr val="4F5E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2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23111" y="3625163"/>
            <a:ext cx="1523949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kern="0" spc="-100" dirty="0">
                <a:solidFill>
                  <a:srgbClr val="FFFFFF"/>
                </a:solidFill>
                <a:latin typeface="+mj-ea"/>
                <a:ea typeface="+mj-ea"/>
                <a:cs typeface="THELuxGoEB_U" pitchFamily="34" charset="0"/>
              </a:rPr>
              <a:t>Thank You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4C1DE10-4D8E-E6A6-536D-A2BFDEB26ACA}"/>
              </a:ext>
            </a:extLst>
          </p:cNvPr>
          <p:cNvSpPr txBox="1"/>
          <p:nvPr/>
        </p:nvSpPr>
        <p:spPr>
          <a:xfrm>
            <a:off x="685800" y="9092743"/>
            <a:ext cx="17145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2022 Graduation Work Ⅰ</a:t>
            </a:r>
            <a:r>
              <a:rPr lang="ko-KR" altLang="en-US" sz="2800" dirty="0" err="1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ㅣ</a:t>
            </a:r>
            <a:r>
              <a:rPr lang="ko-KR" altLang="en-US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 김종헌 </a:t>
            </a:r>
            <a:r>
              <a:rPr lang="ko-KR" altLang="en-US" sz="2800" dirty="0" err="1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함건욱</a:t>
            </a:r>
            <a:r>
              <a:rPr lang="ko-KR" altLang="en-US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 </a:t>
            </a:r>
            <a:r>
              <a:rPr lang="ko-KR" altLang="en-US" sz="2800" dirty="0" err="1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함민혁</a:t>
            </a:r>
            <a:r>
              <a:rPr lang="ko-KR" altLang="en-US" sz="2800" dirty="0">
                <a:solidFill>
                  <a:srgbClr val="FFFFFF"/>
                </a:solidFill>
                <a:latin typeface="+mj-ea"/>
                <a:ea typeface="+mj-ea"/>
                <a:cs typeface="Open Sans SemiBold" pitchFamily="34" charset="0"/>
              </a:rPr>
              <a:t> 이정하</a:t>
            </a:r>
            <a:endParaRPr lang="en-US" sz="3600" dirty="0">
              <a:latin typeface="+mj-ea"/>
              <a:ea typeface="+mj-ea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D92462B4-1F0D-61B4-3980-E8BDEAAB7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5EB3D8-52A8-B3AA-76AE-A1CEF961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82240B9-BD5D-9B64-D3B4-240193384921}"/>
              </a:ext>
            </a:extLst>
          </p:cNvPr>
          <p:cNvSpPr txBox="1"/>
          <p:nvPr/>
        </p:nvSpPr>
        <p:spPr>
          <a:xfrm>
            <a:off x="985714" y="1171650"/>
            <a:ext cx="61770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Barrier-Free ?</a:t>
            </a:r>
            <a:endParaRPr lang="ko-KR" altLang="en-US" dirty="0">
              <a:solidFill>
                <a:srgbClr val="4F5E8E"/>
              </a:solidFill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F6D49652-2548-9983-A5D2-19D077BEB048}"/>
              </a:ext>
            </a:extLst>
          </p:cNvPr>
          <p:cNvSpPr txBox="1"/>
          <p:nvPr/>
        </p:nvSpPr>
        <p:spPr>
          <a:xfrm>
            <a:off x="6781800" y="2935765"/>
            <a:ext cx="10484627" cy="6186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rgbClr val="4F5E8E"/>
                </a:solidFill>
                <a:latin typeface="+mj-ea"/>
                <a:ea typeface="+mj-ea"/>
              </a:rPr>
              <a:t>Large amount of information</a:t>
            </a:r>
          </a:p>
          <a:p>
            <a:endParaRPr lang="en-US" altLang="ko-KR" sz="4000" dirty="0">
              <a:solidFill>
                <a:srgbClr val="4F5E8E"/>
              </a:solidFill>
              <a:latin typeface="+mj-ea"/>
              <a:ea typeface="+mj-ea"/>
            </a:endParaRPr>
          </a:p>
          <a:p>
            <a:r>
              <a:rPr lang="en-US" altLang="ko-KR" sz="4000" dirty="0">
                <a:solidFill>
                  <a:srgbClr val="4F5E8E"/>
                </a:solidFill>
                <a:latin typeface="+mj-ea"/>
                <a:ea typeface="+mj-ea"/>
              </a:rPr>
              <a:t>Screen or subtitles </a:t>
            </a:r>
            <a:r>
              <a:rPr lang="en-US" altLang="ko-KR" sz="4000" b="1" dirty="0">
                <a:solidFill>
                  <a:srgbClr val="4F5E8E"/>
                </a:solidFill>
                <a:latin typeface="+mj-ea"/>
                <a:ea typeface="+mj-ea"/>
              </a:rPr>
              <a:t>without sounds</a:t>
            </a:r>
            <a:endParaRPr lang="en-US" altLang="ko-KR" sz="4000" dirty="0">
              <a:solidFill>
                <a:srgbClr val="4F5E8E"/>
              </a:solidFill>
              <a:latin typeface="+mj-ea"/>
              <a:ea typeface="+mj-ea"/>
            </a:endParaRPr>
          </a:p>
          <a:p>
            <a:endParaRPr lang="en-US" altLang="ko-KR" sz="4000" dirty="0">
              <a:solidFill>
                <a:srgbClr val="4F5E8E"/>
              </a:solidFill>
              <a:latin typeface="+mj-ea"/>
              <a:ea typeface="+mj-ea"/>
            </a:endParaRPr>
          </a:p>
          <a:p>
            <a:r>
              <a:rPr lang="en-US" altLang="ko-KR" sz="4000" dirty="0">
                <a:solidFill>
                  <a:srgbClr val="4F5E8E"/>
                </a:solidFill>
                <a:latin typeface="+mj-ea"/>
                <a:ea typeface="+mj-ea"/>
              </a:rPr>
              <a:t>Screen commentary services</a:t>
            </a:r>
            <a:r>
              <a:rPr lang="en-US" altLang="ko-KR" sz="4000" b="1" dirty="0">
                <a:solidFill>
                  <a:srgbClr val="4F5E8E"/>
                </a:solidFill>
                <a:latin typeface="+mj-ea"/>
                <a:ea typeface="+mj-ea"/>
              </a:rPr>
              <a:t>?</a:t>
            </a:r>
            <a:endParaRPr lang="en-US" altLang="ko-KR" sz="4000" dirty="0">
              <a:solidFill>
                <a:srgbClr val="4F5E8E"/>
              </a:solidFill>
              <a:latin typeface="+mj-ea"/>
              <a:ea typeface="+mj-ea"/>
            </a:endParaRPr>
          </a:p>
          <a:p>
            <a:endParaRPr lang="en-US" altLang="ko-KR" sz="4000" dirty="0">
              <a:solidFill>
                <a:srgbClr val="4F5E8E"/>
              </a:solidFill>
              <a:latin typeface="+mj-ea"/>
              <a:ea typeface="+mj-ea"/>
            </a:endParaRPr>
          </a:p>
          <a:p>
            <a:r>
              <a:rPr lang="en-US" altLang="ko-KR" sz="4000" dirty="0">
                <a:solidFill>
                  <a:srgbClr val="4F5E8E"/>
                </a:solidFill>
                <a:latin typeface="+mj-ea"/>
                <a:ea typeface="+mj-ea"/>
              </a:rPr>
              <a:t>Anything </a:t>
            </a:r>
            <a:r>
              <a:rPr lang="en-US" altLang="ko-KR" sz="4000" b="1" dirty="0">
                <a:solidFill>
                  <a:srgbClr val="4F5E8E"/>
                </a:solidFill>
                <a:latin typeface="+mj-ea"/>
                <a:ea typeface="+mj-ea"/>
              </a:rPr>
              <a:t>inconvenient</a:t>
            </a:r>
            <a:endParaRPr lang="en-US" altLang="ko-KR" sz="4000" dirty="0">
              <a:solidFill>
                <a:srgbClr val="4F5E8E"/>
              </a:solidFill>
              <a:latin typeface="+mj-ea"/>
              <a:ea typeface="+mj-ea"/>
            </a:endParaRPr>
          </a:p>
          <a:p>
            <a:pPr lvl="0"/>
            <a:endParaRPr lang="en-US" altLang="ko-KR" sz="4000" dirty="0">
              <a:solidFill>
                <a:srgbClr val="4F5E8E"/>
              </a:solidFill>
              <a:latin typeface="+mj-ea"/>
              <a:ea typeface="+mj-ea"/>
            </a:endParaRPr>
          </a:p>
          <a:p>
            <a:pPr lvl="0"/>
            <a:r>
              <a:rPr lang="en-US" altLang="ko-KR" sz="4000" dirty="0">
                <a:solidFill>
                  <a:srgbClr val="4F5E8E"/>
                </a:solidFill>
                <a:latin typeface="+mj-ea"/>
                <a:ea typeface="+mj-ea"/>
              </a:rPr>
              <a:t>How do blind people watch </a:t>
            </a:r>
            <a:r>
              <a:rPr lang="en-US" altLang="ko-KR" sz="4000" b="1" dirty="0">
                <a:solidFill>
                  <a:srgbClr val="4F5E8E"/>
                </a:solidFill>
                <a:latin typeface="+mj-ea"/>
                <a:ea typeface="+mj-ea"/>
              </a:rPr>
              <a:t>YouTube</a:t>
            </a:r>
            <a:r>
              <a:rPr lang="en-US" altLang="ko-KR" sz="4000" dirty="0">
                <a:solidFill>
                  <a:srgbClr val="4F5E8E"/>
                </a:solidFill>
                <a:latin typeface="+mj-ea"/>
                <a:ea typeface="+mj-ea"/>
              </a:rPr>
              <a:t>?</a:t>
            </a:r>
          </a:p>
          <a:p>
            <a:endParaRPr lang="en-US" sz="3200" dirty="0">
              <a:solidFill>
                <a:srgbClr val="4F5E8E"/>
              </a:solidFill>
              <a:latin typeface="+mj-ea"/>
              <a:ea typeface="+mj-ea"/>
            </a:endParaRPr>
          </a:p>
        </p:txBody>
      </p:sp>
      <p:pic>
        <p:nvPicPr>
          <p:cNvPr id="5" name="그래픽 4" descr="물음표 단색으로 채워진">
            <a:extLst>
              <a:ext uri="{FF2B5EF4-FFF2-40B4-BE49-F238E27FC236}">
                <a16:creationId xmlns:a16="http://schemas.microsoft.com/office/drawing/2014/main" id="{ED3B3A2D-E6B5-3A5B-944F-C4569E225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4282" y="4330410"/>
            <a:ext cx="2239084" cy="2239084"/>
          </a:xfrm>
          <a:prstGeom prst="rect">
            <a:avLst/>
          </a:prstGeom>
        </p:spPr>
      </p:pic>
      <p:pic>
        <p:nvPicPr>
          <p:cNvPr id="7" name="그래픽 6" descr="기침 단색으로 채워진">
            <a:extLst>
              <a:ext uri="{FF2B5EF4-FFF2-40B4-BE49-F238E27FC236}">
                <a16:creationId xmlns:a16="http://schemas.microsoft.com/office/drawing/2014/main" id="{5B917A44-B49B-029F-B2BE-35EDE5C63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573" y="6404840"/>
            <a:ext cx="2239084" cy="2239084"/>
          </a:xfrm>
          <a:prstGeom prst="rect">
            <a:avLst/>
          </a:prstGeom>
        </p:spPr>
      </p:pic>
      <p:pic>
        <p:nvPicPr>
          <p:cNvPr id="10" name="그래픽 9" descr="블라인드 단색으로 채워진">
            <a:extLst>
              <a:ext uri="{FF2B5EF4-FFF2-40B4-BE49-F238E27FC236}">
                <a16:creationId xmlns:a16="http://schemas.microsoft.com/office/drawing/2014/main" id="{2BDF0D66-EA39-48F1-8A18-086EC95D7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4814" y="2633779"/>
            <a:ext cx="2239083" cy="2239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362A19-3F0C-F1B6-FBAB-B8F662C32175}"/>
              </a:ext>
            </a:extLst>
          </p:cNvPr>
          <p:cNvSpPr txBox="1"/>
          <p:nvPr/>
        </p:nvSpPr>
        <p:spPr>
          <a:xfrm>
            <a:off x="7162800" y="1171650"/>
            <a:ext cx="9144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111433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 ‘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장애물 없는 생활 환경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’</a:t>
            </a:r>
            <a:endParaRPr lang="ko-KR" altLang="en-US" dirty="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9452D148-C063-3FA1-92E7-43F3F48636AF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EFB2C7E-9CCC-F90F-D463-892112B32BBA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93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E98C45BF-1D9B-B09C-C89D-C6F87C8A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13" y="3079698"/>
            <a:ext cx="4498421" cy="3124566"/>
          </a:xfrm>
          <a:prstGeom prst="rect">
            <a:avLst/>
          </a:prstGeom>
        </p:spPr>
      </p:pic>
      <p:grpSp>
        <p:nvGrpSpPr>
          <p:cNvPr id="31" name="그룹 1007">
            <a:extLst>
              <a:ext uri="{FF2B5EF4-FFF2-40B4-BE49-F238E27FC236}">
                <a16:creationId xmlns:a16="http://schemas.microsoft.com/office/drawing/2014/main" id="{75A375FE-3E2D-6536-90A4-8C2793112349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32" name="Object 27">
              <a:extLst>
                <a:ext uri="{FF2B5EF4-FFF2-40B4-BE49-F238E27FC236}">
                  <a16:creationId xmlns:a16="http://schemas.microsoft.com/office/drawing/2014/main" id="{723F8BE5-73DE-37AA-9288-6D5FA63A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A9ECD5D-52D5-F1A7-C945-CDCC719D9F1B}"/>
              </a:ext>
            </a:extLst>
          </p:cNvPr>
          <p:cNvSpPr txBox="1"/>
          <p:nvPr/>
        </p:nvSpPr>
        <p:spPr>
          <a:xfrm>
            <a:off x="1447800" y="2155711"/>
            <a:ext cx="1181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- </a:t>
            </a:r>
            <a:r>
              <a:rPr lang="en-US" altLang="ko-KR" sz="3200" dirty="0">
                <a:solidFill>
                  <a:srgbClr val="4F5E8E"/>
                </a:solidFill>
                <a:latin typeface="+mj-ea"/>
                <a:ea typeface="+mj-ea"/>
              </a:rPr>
              <a:t>Screen commentary broadcasts </a:t>
            </a:r>
            <a:r>
              <a:rPr lang="en-US" altLang="ko-KR" sz="3200" dirty="0">
                <a:latin typeface="+mj-ea"/>
              </a:rPr>
              <a:t>currently available</a:t>
            </a:r>
            <a:r>
              <a:rPr lang="en-US" altLang="ko-KR" sz="3200" dirty="0">
                <a:solidFill>
                  <a:srgbClr val="4F5E8E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rgbClr val="4F5E8E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B3280E-8089-8317-242B-4250CB2DD298}"/>
              </a:ext>
            </a:extLst>
          </p:cNvPr>
          <p:cNvSpPr txBox="1"/>
          <p:nvPr/>
        </p:nvSpPr>
        <p:spPr>
          <a:xfrm>
            <a:off x="7543800" y="3392162"/>
            <a:ext cx="10977453" cy="3261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• </a:t>
            </a:r>
            <a:r>
              <a:rPr lang="en-US" altLang="ko-Kore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T</a:t>
            </a:r>
            <a:r>
              <a:rPr lang="en" altLang="ko-Kore-KR" sz="3600" dirty="0">
                <a:latin typeface="+mn-ea"/>
              </a:rPr>
              <a:t>he screen commentator writes the script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•</a:t>
            </a:r>
            <a:r>
              <a:rPr lang="en" altLang="ko-Kore-KR" sz="3600" dirty="0">
                <a:latin typeface="+mn-ea"/>
              </a:rPr>
              <a:t> Voice actor recorded it according to the script 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• </a:t>
            </a:r>
            <a:r>
              <a:rPr lang="en" altLang="ko-Kore-KR" sz="3600" dirty="0">
                <a:latin typeface="+mn-ea"/>
              </a:rPr>
              <a:t>Limited programming and organization time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EB6F0D-4002-602F-D0F0-E678938A0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14" y="7265764"/>
            <a:ext cx="3600972" cy="13988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865F65-C0B7-76C9-5A97-803819E6D7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549"/>
          <a:stretch/>
        </p:blipFill>
        <p:spPr>
          <a:xfrm>
            <a:off x="3671317" y="5048683"/>
            <a:ext cx="3894895" cy="3965872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CE18456B-26E7-65BA-DD03-BE586F2D47B3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3EB4FCFB-DA55-99AC-734B-4BF0FFDB483E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D0EFC-1175-B92D-8B9C-0C2C73D1A7E0}"/>
              </a:ext>
            </a:extLst>
          </p:cNvPr>
          <p:cNvSpPr txBox="1"/>
          <p:nvPr/>
        </p:nvSpPr>
        <p:spPr>
          <a:xfrm>
            <a:off x="961080" y="1206202"/>
            <a:ext cx="12273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Screen commentary broadcast for the blind</a:t>
            </a:r>
            <a:endParaRPr lang="ko-KR" altLang="en-US" sz="4400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74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B153-D628-84F9-D755-674B5FCB0E2F}"/>
              </a:ext>
            </a:extLst>
          </p:cNvPr>
          <p:cNvSpPr txBox="1"/>
          <p:nvPr/>
        </p:nvSpPr>
        <p:spPr>
          <a:xfrm>
            <a:off x="961080" y="1206202"/>
            <a:ext cx="12273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Screen commentary broadcast for the blind</a:t>
            </a:r>
            <a:endParaRPr lang="ko-KR" altLang="en-US" sz="4400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5D9F374-E756-31F9-0EE8-ACB1B4ED0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9" y="4012544"/>
            <a:ext cx="5973473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78070-0A3C-CE97-77CA-967C718A61F1}"/>
              </a:ext>
            </a:extLst>
          </p:cNvPr>
          <p:cNvSpPr txBox="1"/>
          <p:nvPr/>
        </p:nvSpPr>
        <p:spPr>
          <a:xfrm>
            <a:off x="1447800" y="2145744"/>
            <a:ext cx="1181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- Netflix’s  </a:t>
            </a:r>
            <a:r>
              <a:rPr lang="en-US" altLang="ko-KR" sz="3200" b="1" dirty="0">
                <a:solidFill>
                  <a:srgbClr val="4F5E8E"/>
                </a:solidFill>
                <a:latin typeface="+mj-ea"/>
                <a:ea typeface="+mj-ea"/>
              </a:rPr>
              <a:t>audio screen commentary </a:t>
            </a:r>
            <a:r>
              <a:rPr lang="en-US" altLang="ko-KR" sz="3200" b="1" dirty="0">
                <a:latin typeface="+mj-ea"/>
              </a:rPr>
              <a:t>&amp;</a:t>
            </a:r>
            <a:r>
              <a:rPr lang="ko-KR" altLang="en-US" sz="3200" b="1" dirty="0"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rgbClr val="4F5E8E"/>
                </a:solidFill>
                <a:latin typeface="+mj-ea"/>
                <a:ea typeface="+mj-ea"/>
              </a:rPr>
              <a:t>TTS </a:t>
            </a:r>
            <a:r>
              <a:rPr lang="en-US" altLang="ko-KR" sz="3200" b="1" dirty="0">
                <a:latin typeface="+mj-ea"/>
                <a:ea typeface="+mj-ea"/>
              </a:rPr>
              <a:t>function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5CFFF-F768-2451-C298-1D4A1CDE7297}"/>
              </a:ext>
            </a:extLst>
          </p:cNvPr>
          <p:cNvSpPr txBox="1"/>
          <p:nvPr/>
        </p:nvSpPr>
        <p:spPr>
          <a:xfrm>
            <a:off x="6705600" y="3442993"/>
            <a:ext cx="11311880" cy="5367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121212"/>
                </a:solidFill>
                <a:latin typeface="+mj-ea"/>
                <a:ea typeface="+mj-ea"/>
              </a:rPr>
              <a:t>Audio screen commentary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Noto Sans KR"/>
                <a:ea typeface="나눔스퀘어라운드 Regular"/>
                <a:cs typeface="+mn-cs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" altLang="ko-Kore-KR" sz="3200" b="1" dirty="0">
                <a:latin typeface="+mn-ea"/>
              </a:rPr>
              <a:t>movements, facial expressions, costumes, backgrounds</a:t>
            </a:r>
          </a:p>
          <a:p>
            <a:pPr>
              <a:lnSpc>
                <a:spcPct val="150000"/>
              </a:lnSpc>
            </a:pPr>
            <a:endParaRPr lang="en" altLang="ko-Kore-KR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• </a:t>
            </a:r>
            <a:r>
              <a:rPr lang="en" altLang="ko-Kore-KR" sz="3200" dirty="0">
                <a:latin typeface="+mn-ea"/>
              </a:rPr>
              <a:t>Voice actor dubs based on a separate script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• </a:t>
            </a:r>
            <a:r>
              <a:rPr lang="en" altLang="ko-Kore-KR" sz="3200" dirty="0">
                <a:latin typeface="+mn-ea"/>
              </a:rPr>
              <a:t>Limitations of Korean original content only</a:t>
            </a:r>
          </a:p>
          <a:p>
            <a:pPr>
              <a:lnSpc>
                <a:spcPct val="150000"/>
              </a:lnSpc>
            </a:pPr>
            <a:endParaRPr lang="en" altLang="ko-Kore-KR" sz="3200" dirty="0"/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121212"/>
                </a:solidFill>
                <a:latin typeface="+mj-ea"/>
                <a:ea typeface="+mj-ea"/>
              </a:rPr>
              <a:t>TTS</a:t>
            </a:r>
            <a:r>
              <a:rPr lang="ko-KR" altLang="en-US" sz="3600" b="1" dirty="0">
                <a:solidFill>
                  <a:srgbClr val="121212"/>
                </a:solidFill>
                <a:latin typeface="+mj-ea"/>
                <a:ea typeface="+mj-ea"/>
              </a:rPr>
              <a:t> </a:t>
            </a:r>
            <a:r>
              <a:rPr lang="en-US" altLang="ko-KR" sz="3600" b="1" dirty="0">
                <a:solidFill>
                  <a:srgbClr val="121212"/>
                </a:solidFill>
                <a:latin typeface="+mj-ea"/>
                <a:ea typeface="+mj-ea"/>
              </a:rPr>
              <a:t>function</a:t>
            </a:r>
            <a:r>
              <a:rPr lang="ko-KR" altLang="en-US" sz="3600" b="1" dirty="0">
                <a:solidFill>
                  <a:srgbClr val="121212"/>
                </a:solidFill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rgbClr val="121212"/>
                </a:solidFill>
                <a:latin typeface="+mj-ea"/>
                <a:ea typeface="+mj-ea"/>
              </a:rPr>
              <a:t>: </a:t>
            </a:r>
            <a:r>
              <a:rPr lang="en-US" altLang="ko-KR" sz="3200" dirty="0">
                <a:solidFill>
                  <a:srgbClr val="121212"/>
                </a:solidFill>
                <a:latin typeface="+mn-ea"/>
              </a:rPr>
              <a:t>translating text into speech and reading</a:t>
            </a:r>
            <a:endParaRPr lang="en" altLang="ko-Kore-KR" sz="3200" dirty="0">
              <a:latin typeface="+mn-ea"/>
            </a:endParaRPr>
          </a:p>
        </p:txBody>
      </p:sp>
      <p:grpSp>
        <p:nvGrpSpPr>
          <p:cNvPr id="8" name="그룹 1007">
            <a:extLst>
              <a:ext uri="{FF2B5EF4-FFF2-40B4-BE49-F238E27FC236}">
                <a16:creationId xmlns:a16="http://schemas.microsoft.com/office/drawing/2014/main" id="{585E95EA-B0CC-F8C6-16D9-9B9838E5433F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9" name="Object 27">
              <a:extLst>
                <a:ext uri="{FF2B5EF4-FFF2-40B4-BE49-F238E27FC236}">
                  <a16:creationId xmlns:a16="http://schemas.microsoft.com/office/drawing/2014/main" id="{2B3D15CB-AABF-5069-F4F0-EDA6AC7A3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2" name="Object 16">
            <a:extLst>
              <a:ext uri="{FF2B5EF4-FFF2-40B4-BE49-F238E27FC236}">
                <a16:creationId xmlns:a16="http://schemas.microsoft.com/office/drawing/2014/main" id="{ADD178BA-BE43-4674-9038-7C6651AAE7D2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CC6598B6-B4EA-A921-BB22-965B36A7BD7C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0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A8A521F-9415-ECAA-793E-173F02BC5BC4}"/>
              </a:ext>
            </a:extLst>
          </p:cNvPr>
          <p:cNvSpPr txBox="1"/>
          <p:nvPr/>
        </p:nvSpPr>
        <p:spPr>
          <a:xfrm>
            <a:off x="985714" y="3191824"/>
            <a:ext cx="16178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+mn-cs"/>
              </a:rPr>
              <a:t>1)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/>
                <a:ea typeface="나눔스퀘어라운드 ExtraBold"/>
              </a:rPr>
              <a:t>Realistically difficult to comment on all the different programs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1" name="그룹 1007">
            <a:extLst>
              <a:ext uri="{FF2B5EF4-FFF2-40B4-BE49-F238E27FC236}">
                <a16:creationId xmlns:a16="http://schemas.microsoft.com/office/drawing/2014/main" id="{29BCB377-B8F8-E153-3792-9E98E8C59988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B82C541F-9F9F-EAAE-44A3-982C3257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2CF895C-F463-275D-82E6-88B4AD7C93AE}"/>
              </a:ext>
            </a:extLst>
          </p:cNvPr>
          <p:cNvSpPr txBox="1"/>
          <p:nvPr/>
        </p:nvSpPr>
        <p:spPr>
          <a:xfrm>
            <a:off x="985713" y="4266110"/>
            <a:ext cx="181693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2)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" altLang="ko-Kore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Unable to provide all content such as personal broadcasting, YouTube, etc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7EE7DA-F5FB-08A0-F6C1-D73FBB10D5C4}"/>
              </a:ext>
            </a:extLst>
          </p:cNvPr>
          <p:cNvSpPr txBox="1"/>
          <p:nvPr/>
        </p:nvSpPr>
        <p:spPr>
          <a:xfrm>
            <a:off x="2814243" y="7100969"/>
            <a:ext cx="13978365" cy="1846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Save time and money to create a screen commentary</a:t>
            </a: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Offers a wide range of content</a:t>
            </a:r>
            <a:endParaRPr lang="ko-KR" altLang="en-US" sz="2000" dirty="0"/>
          </a:p>
        </p:txBody>
      </p:sp>
      <p:grpSp>
        <p:nvGrpSpPr>
          <p:cNvPr id="30" name="그룹 1010">
            <a:extLst>
              <a:ext uri="{FF2B5EF4-FFF2-40B4-BE49-F238E27FC236}">
                <a16:creationId xmlns:a16="http://schemas.microsoft.com/office/drawing/2014/main" id="{BC73F734-F17C-46C8-904E-8952C08770A8}"/>
              </a:ext>
            </a:extLst>
          </p:cNvPr>
          <p:cNvGrpSpPr/>
          <p:nvPr/>
        </p:nvGrpSpPr>
        <p:grpSpPr>
          <a:xfrm rot="5400000">
            <a:off x="8365460" y="5438051"/>
            <a:ext cx="1447080" cy="1428849"/>
            <a:chOff x="8363165" y="4061019"/>
            <a:chExt cx="1447080" cy="1428849"/>
          </a:xfrm>
        </p:grpSpPr>
        <p:pic>
          <p:nvPicPr>
            <p:cNvPr id="31" name="Object 40">
              <a:extLst>
                <a:ext uri="{FF2B5EF4-FFF2-40B4-BE49-F238E27FC236}">
                  <a16:creationId xmlns:a16="http://schemas.microsoft.com/office/drawing/2014/main" id="{37FE37B3-4D49-5F94-EA28-2ACFC19EF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3165" y="4061019"/>
              <a:ext cx="1447080" cy="142884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3AF420B-B464-F2CD-8238-19017BCD8DF4}"/>
              </a:ext>
            </a:extLst>
          </p:cNvPr>
          <p:cNvSpPr txBox="1"/>
          <p:nvPr/>
        </p:nvSpPr>
        <p:spPr>
          <a:xfrm>
            <a:off x="985714" y="1106406"/>
            <a:ext cx="9225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 Objective</a:t>
            </a:r>
            <a:endParaRPr lang="ko-KR" altLang="en-US" sz="4400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F93B6-6019-0839-AA5D-D3D68F1ED682}"/>
              </a:ext>
            </a:extLst>
          </p:cNvPr>
          <p:cNvSpPr txBox="1"/>
          <p:nvPr/>
        </p:nvSpPr>
        <p:spPr>
          <a:xfrm>
            <a:off x="985714" y="2406994"/>
            <a:ext cx="161781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Problem :</a:t>
            </a:r>
            <a:endParaRPr lang="ko-KR" altLang="en-US" sz="2000" dirty="0">
              <a:solidFill>
                <a:srgbClr val="4F5E8E"/>
              </a:solidFill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54D7374C-CEBD-7568-A9FB-AFF0947FA703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0D7F976F-78CC-DF9F-6848-9C18F16FA929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9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7">
            <a:extLst>
              <a:ext uri="{FF2B5EF4-FFF2-40B4-BE49-F238E27FC236}">
                <a16:creationId xmlns:a16="http://schemas.microsoft.com/office/drawing/2014/main" id="{29BCB377-B8F8-E153-3792-9E98E8C59988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B82C541F-9F9F-EAAE-44A3-982C3257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26" name="Object 16">
            <a:extLst>
              <a:ext uri="{FF2B5EF4-FFF2-40B4-BE49-F238E27FC236}">
                <a16:creationId xmlns:a16="http://schemas.microsoft.com/office/drawing/2014/main" id="{54D7374C-CEBD-7568-A9FB-AFF0947FA703}"/>
              </a:ext>
            </a:extLst>
          </p:cNvPr>
          <p:cNvSpPr txBox="1"/>
          <p:nvPr/>
        </p:nvSpPr>
        <p:spPr>
          <a:xfrm>
            <a:off x="885714" y="51543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ㅣS</a:t>
            </a:r>
            <a:r>
              <a:rPr lang="en-US" altLang="ko-KR" sz="2000" dirty="0" err="1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creen</a:t>
            </a:r>
            <a:r>
              <a:rPr lang="en-US" altLang="ko-KR" sz="2000" dirty="0">
                <a:solidFill>
                  <a:srgbClr val="4F5E8E"/>
                </a:solidFill>
                <a:latin typeface="+mj-ea"/>
                <a:ea typeface="+mj-ea"/>
                <a:cs typeface="THELuxGoEB_U" pitchFamily="34" charset="0"/>
              </a:rPr>
              <a:t> Commentary Program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0D7F976F-78CC-DF9F-6848-9C18F16FA929}"/>
              </a:ext>
            </a:extLst>
          </p:cNvPr>
          <p:cNvSpPr txBox="1"/>
          <p:nvPr/>
        </p:nvSpPr>
        <p:spPr>
          <a:xfrm>
            <a:off x="1048782" y="9364472"/>
            <a:ext cx="35309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2022 Graduation Work Ⅰ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25302-7C77-FCDA-2D34-E7F324C98FD8}"/>
              </a:ext>
            </a:extLst>
          </p:cNvPr>
          <p:cNvSpPr txBox="1"/>
          <p:nvPr/>
        </p:nvSpPr>
        <p:spPr>
          <a:xfrm>
            <a:off x="985714" y="1106406"/>
            <a:ext cx="9225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11433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S-Core Dream 6 Bold" pitchFamily="34" charset="0"/>
              </a:rPr>
              <a:t>Program Objective</a:t>
            </a:r>
            <a:endParaRPr lang="ko-KR" altLang="en-US" sz="4400" dirty="0">
              <a:solidFill>
                <a:srgbClr val="111433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  <a:cs typeface="S-Core Dream 6 Bold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720587-73CC-70CB-E0C8-0D00EF14E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69" y="2575811"/>
            <a:ext cx="6501511" cy="4272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2E4F99-350A-54DF-259F-BD78B1252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140271"/>
            <a:ext cx="6228145" cy="5143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D53C8E-33E8-BB23-CE90-6EC5020AE073}"/>
              </a:ext>
            </a:extLst>
          </p:cNvPr>
          <p:cNvSpPr txBox="1"/>
          <p:nvPr/>
        </p:nvSpPr>
        <p:spPr>
          <a:xfrm>
            <a:off x="10649608" y="7394823"/>
            <a:ext cx="5542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Screen</a:t>
            </a:r>
            <a:r>
              <a:rPr lang="ko-KR" altLang="en-US" sz="4000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4000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commentary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EE829-2B4F-E057-343E-432CB943CCB3}"/>
              </a:ext>
            </a:extLst>
          </p:cNvPr>
          <p:cNvSpPr txBox="1"/>
          <p:nvPr/>
        </p:nvSpPr>
        <p:spPr>
          <a:xfrm>
            <a:off x="3250511" y="7394823"/>
            <a:ext cx="44789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Read screen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8BE1A3-D6A7-79AC-8867-AA068E4F5FB9}"/>
              </a:ext>
            </a:extLst>
          </p:cNvPr>
          <p:cNvSpPr txBox="1"/>
          <p:nvPr/>
        </p:nvSpPr>
        <p:spPr>
          <a:xfrm>
            <a:off x="8287580" y="7148601"/>
            <a:ext cx="11972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solidFill>
                  <a:srgbClr val="4F5E8E"/>
                </a:solidFill>
                <a:latin typeface="나눔스퀘어라운드 ExtraBold"/>
                <a:ea typeface="나눔스퀘어라운드 ExtraBold"/>
              </a:rPr>
              <a:t>+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5030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196433-FD16-0D36-7382-3C472A7E8026}"/>
              </a:ext>
            </a:extLst>
          </p:cNvPr>
          <p:cNvSpPr/>
          <p:nvPr/>
        </p:nvSpPr>
        <p:spPr>
          <a:xfrm>
            <a:off x="0" y="0"/>
            <a:ext cx="12420600" cy="10287000"/>
          </a:xfrm>
          <a:prstGeom prst="rect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CC0B676C-7716-FD6E-FE06-D6E38F3418DE}"/>
              </a:ext>
            </a:extLst>
          </p:cNvPr>
          <p:cNvSpPr txBox="1"/>
          <p:nvPr/>
        </p:nvSpPr>
        <p:spPr>
          <a:xfrm>
            <a:off x="1981200" y="3221422"/>
            <a:ext cx="97536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dirty="0">
                <a:solidFill>
                  <a:srgbClr val="F9FAFD"/>
                </a:solidFill>
                <a:latin typeface="+mj-ea"/>
                <a:ea typeface="+mj-ea"/>
              </a:rPr>
              <a:t>Program</a:t>
            </a:r>
            <a:r>
              <a:rPr lang="ko-KR" altLang="en-US" sz="7200" dirty="0">
                <a:solidFill>
                  <a:srgbClr val="F9FAFD"/>
                </a:solidFill>
                <a:latin typeface="+mj-ea"/>
                <a:ea typeface="+mj-ea"/>
              </a:rPr>
              <a:t> </a:t>
            </a:r>
            <a:r>
              <a:rPr lang="en-US" altLang="ko-KR" sz="7200" dirty="0">
                <a:solidFill>
                  <a:srgbClr val="F9FAFD"/>
                </a:solidFill>
                <a:latin typeface="+mj-ea"/>
                <a:ea typeface="+mj-ea"/>
              </a:rPr>
              <a:t>description</a:t>
            </a:r>
            <a:endParaRPr lang="ko-KR" altLang="en-US" sz="7200" dirty="0">
              <a:solidFill>
                <a:srgbClr val="F9FAFD"/>
              </a:solidFill>
              <a:latin typeface="+mj-ea"/>
              <a:ea typeface="+mj-ea"/>
            </a:endParaRP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2DAABF74-B04E-13FC-0960-CCDFDFD26EF0}"/>
              </a:ext>
            </a:extLst>
          </p:cNvPr>
          <p:cNvSpPr txBox="1"/>
          <p:nvPr/>
        </p:nvSpPr>
        <p:spPr>
          <a:xfrm>
            <a:off x="914400" y="3406088"/>
            <a:ext cx="10668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rgbClr val="F9FAFD"/>
                </a:solidFill>
                <a:latin typeface="+mj-ea"/>
                <a:ea typeface="+mj-ea"/>
              </a:rPr>
              <a:t>2.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FFA8FF1-955B-6968-F401-B1DF6DCC0B0A}"/>
              </a:ext>
            </a:extLst>
          </p:cNvPr>
          <p:cNvSpPr txBox="1"/>
          <p:nvPr/>
        </p:nvSpPr>
        <p:spPr>
          <a:xfrm>
            <a:off x="13944600" y="9747451"/>
            <a:ext cx="4343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F5E8E"/>
                </a:solidFill>
                <a:effectLst/>
                <a:uLnTx/>
                <a:uFillTx/>
                <a:latin typeface="나눔스퀘어라운드 ExtraBold"/>
                <a:ea typeface="나눔스퀘어라운드 ExtraBold"/>
                <a:cs typeface="THELuxGoB_U" pitchFamily="34" charset="0"/>
              </a:rPr>
              <a:t>2022 Graduation Work</a:t>
            </a:r>
          </a:p>
        </p:txBody>
      </p:sp>
    </p:spTree>
    <p:extLst>
      <p:ext uri="{BB962C8B-B14F-4D97-AF65-F5344CB8AC3E}">
        <p14:creationId xmlns:p14="http://schemas.microsoft.com/office/powerpoint/2010/main" val="3536728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Tenorite"/>
        <a:ea typeface="나눔스퀘어라운드 ExtraBold"/>
        <a:cs typeface=""/>
      </a:majorFont>
      <a:minorFont>
        <a:latin typeface="Tenorite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2861</Words>
  <Application>Microsoft Office PowerPoint</Application>
  <PresentationFormat>사용자 지정</PresentationFormat>
  <Paragraphs>440</Paragraphs>
  <Slides>37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Open Sans SemiBold</vt:lpstr>
      <vt:lpstr>Arial</vt:lpstr>
      <vt:lpstr>나눔스퀘어라운드 Regular</vt:lpstr>
      <vt:lpstr>NanumSquareRound</vt:lpstr>
      <vt:lpstr>Tenorite</vt:lpstr>
      <vt:lpstr>맑은 고딕</vt:lpstr>
      <vt:lpstr>나눔스퀘어라운드OTF ExtraBold</vt:lpstr>
      <vt:lpstr>THELuxGoM_U</vt:lpstr>
      <vt:lpstr>Noto Sans KR</vt:lpstr>
      <vt:lpstr>THELuxGoEB_U</vt:lpstr>
      <vt:lpstr>나눔스퀘어라운드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officegen;Lee Jha</dc:creator>
  <cp:lastModifiedBy>Lee Jha</cp:lastModifiedBy>
  <cp:revision>46</cp:revision>
  <dcterms:created xsi:type="dcterms:W3CDTF">2022-05-20T15:35:46Z</dcterms:created>
  <dcterms:modified xsi:type="dcterms:W3CDTF">2022-06-07T03:02:23Z</dcterms:modified>
</cp:coreProperties>
</file>